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71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38" autoAdjust="0"/>
    <p:restoredTop sz="94660"/>
  </p:normalViewPr>
  <p:slideViewPr>
    <p:cSldViewPr>
      <p:cViewPr>
        <p:scale>
          <a:sx n="103" d="100"/>
          <a:sy n="103" d="100"/>
        </p:scale>
        <p:origin x="-84" y="-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0D42C-4ED7-4D16-B176-C19782D3E4DE}" type="datetimeFigureOut">
              <a:rPr lang="es-CL" smtClean="0"/>
              <a:pPr/>
              <a:t>22-04-2014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FD9380-4479-4911-A75B-861033F83960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8170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D9380-4479-4911-A75B-861033F83960}" type="slidenum">
              <a:rPr lang="es-CL" smtClean="0"/>
              <a:pPr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60981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FD9380-4479-4911-A75B-861033F83960}" type="slidenum">
              <a:rPr lang="es-CL" smtClean="0"/>
              <a:pPr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9410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B97FD2A-E13E-41C1-8142-B89675D25BCE}" type="datetimeFigureOut">
              <a:rPr lang="es-ES" smtClean="0"/>
              <a:pPr/>
              <a:t>22/04/2014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31EF936-B935-455A-AE5B-0771E308676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FD2A-E13E-41C1-8142-B89675D25BCE}" type="datetimeFigureOut">
              <a:rPr lang="es-ES" smtClean="0"/>
              <a:pPr/>
              <a:t>22/04/2014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F936-B935-455A-AE5B-0771E308676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FD2A-E13E-41C1-8142-B89675D25BCE}" type="datetimeFigureOut">
              <a:rPr lang="es-ES" smtClean="0"/>
              <a:pPr/>
              <a:t>22/04/2014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F936-B935-455A-AE5B-0771E308676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97FD2A-E13E-41C1-8142-B89675D25BCE}" type="datetimeFigureOut">
              <a:rPr lang="es-ES" smtClean="0"/>
              <a:pPr/>
              <a:t>22/04/2014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1EF936-B935-455A-AE5B-0771E30867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B97FD2A-E13E-41C1-8142-B89675D25BCE}" type="datetimeFigureOut">
              <a:rPr lang="es-ES" smtClean="0"/>
              <a:pPr/>
              <a:t>22/04/2014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31EF936-B935-455A-AE5B-0771E308676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FD2A-E13E-41C1-8142-B89675D25BCE}" type="datetimeFigureOut">
              <a:rPr lang="es-ES" smtClean="0"/>
              <a:pPr/>
              <a:t>22/04/2014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F936-B935-455A-AE5B-0771E30867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FD2A-E13E-41C1-8142-B89675D25BCE}" type="datetimeFigureOut">
              <a:rPr lang="es-ES" smtClean="0"/>
              <a:pPr/>
              <a:t>22/04/2014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F936-B935-455A-AE5B-0771E30867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97FD2A-E13E-41C1-8142-B89675D25BCE}" type="datetimeFigureOut">
              <a:rPr lang="es-ES" smtClean="0"/>
              <a:pPr/>
              <a:t>22/04/2014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1EF936-B935-455A-AE5B-0771E30867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7FD2A-E13E-41C1-8142-B89675D25BCE}" type="datetimeFigureOut">
              <a:rPr lang="es-ES" smtClean="0"/>
              <a:pPr/>
              <a:t>22/04/2014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EF936-B935-455A-AE5B-0771E308676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B97FD2A-E13E-41C1-8142-B89675D25BCE}" type="datetimeFigureOut">
              <a:rPr lang="es-ES" smtClean="0"/>
              <a:pPr/>
              <a:t>22/04/2014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31EF936-B935-455A-AE5B-0771E30867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B97FD2A-E13E-41C1-8142-B89675D25BCE}" type="datetimeFigureOut">
              <a:rPr lang="es-ES" smtClean="0"/>
              <a:pPr/>
              <a:t>22/04/2014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31EF936-B935-455A-AE5B-0771E3086764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B97FD2A-E13E-41C1-8142-B89675D25BCE}" type="datetimeFigureOut">
              <a:rPr lang="es-ES" smtClean="0"/>
              <a:pPr/>
              <a:t>22/04/2014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31EF936-B935-455A-AE5B-0771E308676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5576" y="908720"/>
            <a:ext cx="7851648" cy="1180728"/>
          </a:xfrm>
        </p:spPr>
        <p:txBody>
          <a:bodyPr>
            <a:noAutofit/>
          </a:bodyPr>
          <a:lstStyle/>
          <a:p>
            <a:pPr algn="ctr"/>
            <a:r>
              <a:rPr lang="es-ES" sz="4000" dirty="0" smtClean="0"/>
              <a:t>Lanzamiento de Proyectiles</a:t>
            </a:r>
            <a:endParaRPr lang="es-ES" sz="4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5105400"/>
            <a:ext cx="7776864" cy="1752600"/>
          </a:xfrm>
        </p:spPr>
        <p:txBody>
          <a:bodyPr/>
          <a:lstStyle/>
          <a:p>
            <a:pPr algn="r"/>
            <a:r>
              <a:rPr lang="es-ES" dirty="0" smtClean="0"/>
              <a:t>Diego Cáceres Z.</a:t>
            </a:r>
          </a:p>
          <a:p>
            <a:pPr algn="r"/>
            <a:r>
              <a:rPr lang="es-ES" dirty="0" smtClean="0"/>
              <a:t>Daniel Garrido V.</a:t>
            </a:r>
          </a:p>
          <a:p>
            <a:pPr algn="r"/>
            <a:r>
              <a:rPr lang="es-ES" dirty="0" smtClean="0"/>
              <a:t>IIIºB</a:t>
            </a:r>
            <a:endParaRPr lang="es-ES" dirty="0"/>
          </a:p>
        </p:txBody>
      </p:sp>
      <p:pic>
        <p:nvPicPr>
          <p:cNvPr id="1026" name="Picture 2" descr="C:\Users\Familia\Desktop\parabola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776" y="2276872"/>
            <a:ext cx="4934893" cy="263194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Problema: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Un proyectil es disparado con una V de disparo de 600 m/s con 60° de disparo. Calcular:</a:t>
            </a:r>
          </a:p>
          <a:p>
            <a:pPr marL="0" indent="0">
              <a:buNone/>
            </a:pPr>
            <a:r>
              <a:rPr lang="es-CL" dirty="0" smtClean="0"/>
              <a:t>A) El alcance máximo.</a:t>
            </a:r>
          </a:p>
          <a:p>
            <a:pPr marL="0" indent="0">
              <a:buNone/>
            </a:pPr>
            <a:r>
              <a:rPr lang="es-CL" dirty="0" smtClean="0"/>
              <a:t>B) Altura máxima.</a:t>
            </a:r>
          </a:p>
          <a:p>
            <a:pPr marL="0" indent="0">
              <a:buNone/>
            </a:pPr>
            <a:r>
              <a:rPr lang="es-CL" dirty="0" smtClean="0"/>
              <a:t>C) Velocidad y la altura del proyectil después de   30s después de haber sido disparado.</a:t>
            </a:r>
          </a:p>
          <a:p>
            <a:pPr marL="0" indent="0">
              <a:buNone/>
            </a:pPr>
            <a:r>
              <a:rPr lang="es-CL" dirty="0" smtClean="0"/>
              <a:t>D) La V y velocidad al cabo de los 20s.</a:t>
            </a:r>
          </a:p>
          <a:p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4716016" y="332656"/>
            <a:ext cx="3240360" cy="983873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Veamos si hemos aprendido!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21224426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 </a:t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457200" y="256091"/>
            <a:ext cx="7835296" cy="6497924"/>
          </a:xfrm>
        </p:spPr>
        <p:txBody>
          <a:bodyPr>
            <a:normAutofit/>
          </a:bodyPr>
          <a:lstStyle/>
          <a:p>
            <a:r>
              <a:rPr lang="es-CL" dirty="0" smtClean="0"/>
              <a:t>Para empezar, tenemos que colocar los datos entregados o graficarlos (el que sea conveniente).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 smtClean="0"/>
              <a:t>                  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              </a:t>
            </a:r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 smtClean="0"/>
              <a:t>                       </a:t>
            </a:r>
            <a:r>
              <a:rPr lang="es-CL" dirty="0" err="1" smtClean="0"/>
              <a:t>Vo</a:t>
            </a:r>
            <a:r>
              <a:rPr lang="es-CL" dirty="0" smtClean="0"/>
              <a:t> = 600 m/s</a:t>
            </a:r>
            <a:endParaRPr lang="es-CL" dirty="0"/>
          </a:p>
          <a:p>
            <a:pPr marL="0" indent="0">
              <a:buNone/>
            </a:pPr>
            <a:endParaRPr lang="es-CL" dirty="0"/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     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       60°          Ángulo de disparo.</a:t>
            </a:r>
          </a:p>
        </p:txBody>
      </p:sp>
      <p:cxnSp>
        <p:nvCxnSpPr>
          <p:cNvPr id="5" name="Conector recto de flecha 4"/>
          <p:cNvCxnSpPr/>
          <p:nvPr/>
        </p:nvCxnSpPr>
        <p:spPr>
          <a:xfrm flipV="1">
            <a:off x="1127192" y="2486050"/>
            <a:ext cx="0" cy="2448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de flecha 6"/>
          <p:cNvCxnSpPr/>
          <p:nvPr/>
        </p:nvCxnSpPr>
        <p:spPr>
          <a:xfrm>
            <a:off x="1115614" y="4941168"/>
            <a:ext cx="352839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de flecha 9"/>
          <p:cNvCxnSpPr/>
          <p:nvPr/>
        </p:nvCxnSpPr>
        <p:spPr>
          <a:xfrm flipV="1">
            <a:off x="1127192" y="3573016"/>
            <a:ext cx="1356576" cy="136130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Arco 10"/>
          <p:cNvSpPr/>
          <p:nvPr/>
        </p:nvSpPr>
        <p:spPr>
          <a:xfrm>
            <a:off x="1115614" y="4430266"/>
            <a:ext cx="1224137" cy="100811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3" name="Conector recto de flecha 12"/>
          <p:cNvCxnSpPr/>
          <p:nvPr/>
        </p:nvCxnSpPr>
        <p:spPr>
          <a:xfrm>
            <a:off x="2303747" y="4725144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Flecha abajo 14"/>
          <p:cNvSpPr/>
          <p:nvPr/>
        </p:nvSpPr>
        <p:spPr>
          <a:xfrm>
            <a:off x="5153852" y="978858"/>
            <a:ext cx="64807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Rectángulo redondeado 15"/>
          <p:cNvSpPr/>
          <p:nvPr/>
        </p:nvSpPr>
        <p:spPr>
          <a:xfrm>
            <a:off x="5004048" y="1912315"/>
            <a:ext cx="3168352" cy="50405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err="1" smtClean="0"/>
              <a:t>VoX</a:t>
            </a:r>
            <a:r>
              <a:rPr lang="es-CL" dirty="0" smtClean="0"/>
              <a:t> = 600 </a:t>
            </a:r>
            <a:r>
              <a:rPr lang="es-CL" dirty="0" err="1" smtClean="0"/>
              <a:t>cos</a:t>
            </a:r>
            <a:r>
              <a:rPr lang="es-CL" dirty="0" smtClean="0"/>
              <a:t> 60 = 300 m/s </a:t>
            </a:r>
            <a:endParaRPr lang="es-CL" dirty="0"/>
          </a:p>
        </p:txBody>
      </p:sp>
      <p:cxnSp>
        <p:nvCxnSpPr>
          <p:cNvPr id="19" name="Conector recto 18"/>
          <p:cNvCxnSpPr/>
          <p:nvPr/>
        </p:nvCxnSpPr>
        <p:spPr>
          <a:xfrm flipH="1">
            <a:off x="1127192" y="3573016"/>
            <a:ext cx="13565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22"/>
          <p:cNvCxnSpPr/>
          <p:nvPr/>
        </p:nvCxnSpPr>
        <p:spPr>
          <a:xfrm>
            <a:off x="2483768" y="3573016"/>
            <a:ext cx="0" cy="13681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cto de flecha 27"/>
          <p:cNvCxnSpPr/>
          <p:nvPr/>
        </p:nvCxnSpPr>
        <p:spPr>
          <a:xfrm>
            <a:off x="1115614" y="5017477"/>
            <a:ext cx="136815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1" name="CuadroTexto 30"/>
          <p:cNvSpPr txBox="1"/>
          <p:nvPr/>
        </p:nvSpPr>
        <p:spPr>
          <a:xfrm>
            <a:off x="1127192" y="5212145"/>
            <a:ext cx="3412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 smtClean="0"/>
              <a:t>VoX</a:t>
            </a:r>
            <a:r>
              <a:rPr lang="es-CL" dirty="0" smtClean="0"/>
              <a:t> = 300 m/s (</a:t>
            </a:r>
            <a:r>
              <a:rPr lang="es-CL" dirty="0" err="1" smtClean="0"/>
              <a:t>V.Constante</a:t>
            </a:r>
            <a:r>
              <a:rPr lang="es-CL" dirty="0" smtClean="0"/>
              <a:t>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6268776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5" grpId="0" animBg="1"/>
      <p:bldP spid="16" grpId="0" animBg="1"/>
      <p:bldP spid="3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Alcance Máximo.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El alcance de máximo pertenece a la ecuación cinemática del eje X.</a:t>
            </a:r>
          </a:p>
          <a:p>
            <a:endParaRPr lang="es-CL" dirty="0"/>
          </a:p>
        </p:txBody>
      </p:sp>
      <p:sp>
        <p:nvSpPr>
          <p:cNvPr id="4" name="Rectángulo 3"/>
          <p:cNvSpPr/>
          <p:nvPr/>
        </p:nvSpPr>
        <p:spPr>
          <a:xfrm>
            <a:off x="755576" y="2564904"/>
            <a:ext cx="417646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Distancia = </a:t>
            </a:r>
            <a:r>
              <a:rPr lang="es-CL" dirty="0" err="1" smtClean="0"/>
              <a:t>dist</a:t>
            </a:r>
            <a:r>
              <a:rPr lang="es-CL" dirty="0" smtClean="0"/>
              <a:t>. Inicial + </a:t>
            </a:r>
            <a:r>
              <a:rPr lang="es-CL" dirty="0" err="1" smtClean="0"/>
              <a:t>Vo</a:t>
            </a:r>
            <a:r>
              <a:rPr lang="es-CL" dirty="0" smtClean="0"/>
              <a:t> </a:t>
            </a:r>
            <a:r>
              <a:rPr lang="es-CL" dirty="0" err="1" smtClean="0"/>
              <a:t>cos</a:t>
            </a:r>
            <a:r>
              <a:rPr lang="es-CL" dirty="0" smtClean="0"/>
              <a:t> •T</a:t>
            </a:r>
            <a:endParaRPr lang="es-CL" dirty="0"/>
          </a:p>
        </p:txBody>
      </p:sp>
      <p:sp>
        <p:nvSpPr>
          <p:cNvPr id="5" name="Rectángulo 4"/>
          <p:cNvSpPr/>
          <p:nvPr/>
        </p:nvSpPr>
        <p:spPr>
          <a:xfrm>
            <a:off x="755576" y="3429000"/>
            <a:ext cx="4176464" cy="64807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Distancia = 0 + 600 </a:t>
            </a:r>
            <a:r>
              <a:rPr lang="es-CL" dirty="0" err="1" smtClean="0"/>
              <a:t>cos</a:t>
            </a:r>
            <a:r>
              <a:rPr lang="es-CL" dirty="0" smtClean="0"/>
              <a:t> 60•t </a:t>
            </a:r>
            <a:endParaRPr lang="es-CL" dirty="0"/>
          </a:p>
        </p:txBody>
      </p:sp>
      <p:sp>
        <p:nvSpPr>
          <p:cNvPr id="6" name="Rectángulo 5"/>
          <p:cNvSpPr/>
          <p:nvPr/>
        </p:nvSpPr>
        <p:spPr>
          <a:xfrm>
            <a:off x="755576" y="4221088"/>
            <a:ext cx="4176464" cy="5760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a) Distancia = 300 t</a:t>
            </a:r>
            <a:endParaRPr lang="es-CL" dirty="0"/>
          </a:p>
        </p:txBody>
      </p:sp>
      <p:sp>
        <p:nvSpPr>
          <p:cNvPr id="9" name="CuadroTexto 8"/>
          <p:cNvSpPr txBox="1"/>
          <p:nvPr/>
        </p:nvSpPr>
        <p:spPr>
          <a:xfrm>
            <a:off x="5810426" y="3025600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Distancia Inicial es 0 porque fue disparado en una altura de 0 metros.</a:t>
            </a:r>
            <a:endParaRPr lang="es-CL" dirty="0"/>
          </a:p>
        </p:txBody>
      </p:sp>
      <p:cxnSp>
        <p:nvCxnSpPr>
          <p:cNvPr id="12" name="11 Conector recto de flecha"/>
          <p:cNvCxnSpPr/>
          <p:nvPr/>
        </p:nvCxnSpPr>
        <p:spPr>
          <a:xfrm>
            <a:off x="5148064" y="3717032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8613158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Alcance Máximo y tiempo de vuelo.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>
          <a:xfrm>
            <a:off x="323528" y="1453017"/>
            <a:ext cx="7467600" cy="4873752"/>
          </a:xfrm>
        </p:spPr>
        <p:txBody>
          <a:bodyPr/>
          <a:lstStyle/>
          <a:p>
            <a:r>
              <a:rPr lang="es-CL" dirty="0" smtClean="0"/>
              <a:t>Para calcular el alcance máximo…</a:t>
            </a:r>
            <a:endParaRPr lang="es-CL" dirty="0"/>
          </a:p>
        </p:txBody>
      </p:sp>
      <p:cxnSp>
        <p:nvCxnSpPr>
          <p:cNvPr id="7" name="Conector recto de flecha 6"/>
          <p:cNvCxnSpPr/>
          <p:nvPr/>
        </p:nvCxnSpPr>
        <p:spPr>
          <a:xfrm flipV="1">
            <a:off x="528935" y="2521741"/>
            <a:ext cx="0" cy="20162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528935" y="4537965"/>
            <a:ext cx="49685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recto de flecha 20"/>
          <p:cNvCxnSpPr/>
          <p:nvPr/>
        </p:nvCxnSpPr>
        <p:spPr>
          <a:xfrm flipV="1">
            <a:off x="528935" y="3889893"/>
            <a:ext cx="432048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recto de flecha 22"/>
          <p:cNvCxnSpPr/>
          <p:nvPr/>
        </p:nvCxnSpPr>
        <p:spPr>
          <a:xfrm flipV="1">
            <a:off x="960983" y="3313829"/>
            <a:ext cx="792088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de flecha 24"/>
          <p:cNvCxnSpPr/>
          <p:nvPr/>
        </p:nvCxnSpPr>
        <p:spPr>
          <a:xfrm flipV="1">
            <a:off x="1753071" y="2953789"/>
            <a:ext cx="936104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cto de flecha 28"/>
          <p:cNvCxnSpPr/>
          <p:nvPr/>
        </p:nvCxnSpPr>
        <p:spPr>
          <a:xfrm>
            <a:off x="2689175" y="2953789"/>
            <a:ext cx="7920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cto de flecha 30"/>
          <p:cNvCxnSpPr/>
          <p:nvPr/>
        </p:nvCxnSpPr>
        <p:spPr>
          <a:xfrm>
            <a:off x="3481263" y="2953789"/>
            <a:ext cx="72008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recto de flecha 32"/>
          <p:cNvCxnSpPr/>
          <p:nvPr/>
        </p:nvCxnSpPr>
        <p:spPr>
          <a:xfrm>
            <a:off x="4201343" y="3313829"/>
            <a:ext cx="632284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cto de flecha 34"/>
          <p:cNvCxnSpPr/>
          <p:nvPr/>
        </p:nvCxnSpPr>
        <p:spPr>
          <a:xfrm>
            <a:off x="4777407" y="3889893"/>
            <a:ext cx="360040" cy="6480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cto de flecha 36"/>
          <p:cNvCxnSpPr/>
          <p:nvPr/>
        </p:nvCxnSpPr>
        <p:spPr>
          <a:xfrm>
            <a:off x="3013211" y="2953789"/>
            <a:ext cx="0" cy="15841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9" name="Conector recto de flecha 38"/>
          <p:cNvCxnSpPr/>
          <p:nvPr/>
        </p:nvCxnSpPr>
        <p:spPr>
          <a:xfrm flipV="1">
            <a:off x="3013211" y="2953789"/>
            <a:ext cx="0" cy="158417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0" name="CuadroTexto 39"/>
          <p:cNvSpPr txBox="1"/>
          <p:nvPr/>
        </p:nvSpPr>
        <p:spPr>
          <a:xfrm>
            <a:off x="2977206" y="3275148"/>
            <a:ext cx="111612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H Máxima</a:t>
            </a:r>
            <a:endParaRPr lang="es-CL" sz="1400" dirty="0"/>
          </a:p>
        </p:txBody>
      </p:sp>
      <p:sp>
        <p:nvSpPr>
          <p:cNvPr id="41" name="Rectángulo redondeado 40"/>
          <p:cNvSpPr/>
          <p:nvPr/>
        </p:nvSpPr>
        <p:spPr>
          <a:xfrm>
            <a:off x="2141210" y="2354341"/>
            <a:ext cx="1872208" cy="23940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T de vuelo</a:t>
            </a:r>
            <a:endParaRPr lang="es-CL" dirty="0"/>
          </a:p>
        </p:txBody>
      </p:sp>
      <p:cxnSp>
        <p:nvCxnSpPr>
          <p:cNvPr id="43" name="Conector recto de flecha 42"/>
          <p:cNvCxnSpPr/>
          <p:nvPr/>
        </p:nvCxnSpPr>
        <p:spPr>
          <a:xfrm>
            <a:off x="528935" y="4681981"/>
            <a:ext cx="4608512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4" name="CuadroTexto 43"/>
          <p:cNvSpPr txBox="1"/>
          <p:nvPr/>
        </p:nvSpPr>
        <p:spPr>
          <a:xfrm>
            <a:off x="2422165" y="472342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Alcance Máximo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Elipse 44"/>
              <p:cNvSpPr/>
              <p:nvPr/>
            </p:nvSpPr>
            <p:spPr>
              <a:xfrm>
                <a:off x="1437158" y="3843210"/>
                <a:ext cx="1144005" cy="569544"/>
              </a:xfrm>
              <a:prstGeom prst="ellipse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L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. </m:t>
                          </m:r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𝑣𝑢𝑒𝑙𝑜</m:t>
                          </m:r>
                        </m:num>
                        <m:den>
                          <m:r>
                            <a:rPr lang="es-C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dirty="0"/>
              </a:p>
            </p:txBody>
          </p:sp>
        </mc:Choice>
        <mc:Fallback xmlns="">
          <p:sp>
            <p:nvSpPr>
              <p:cNvPr id="45" name="Elipse 4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7158" y="3843210"/>
                <a:ext cx="1144005" cy="569544"/>
              </a:xfrm>
              <a:prstGeom prst="ellipse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ángulo redondeado 46"/>
          <p:cNvSpPr/>
          <p:nvPr/>
        </p:nvSpPr>
        <p:spPr>
          <a:xfrm>
            <a:off x="5364088" y="2165987"/>
            <a:ext cx="3024336" cy="76547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1°Hay que calcular el tiempo de vuelo. </a:t>
            </a:r>
            <a:endParaRPr lang="es-CL" dirty="0"/>
          </a:p>
        </p:txBody>
      </p:sp>
      <p:sp>
        <p:nvSpPr>
          <p:cNvPr id="48" name="Rectángulo redondeado 47"/>
          <p:cNvSpPr/>
          <p:nvPr/>
        </p:nvSpPr>
        <p:spPr>
          <a:xfrm>
            <a:off x="5364088" y="2996951"/>
            <a:ext cx="3024336" cy="56849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2°Hay que considerar que: </a:t>
            </a:r>
            <a:r>
              <a:rPr lang="es-CL" dirty="0" err="1" smtClean="0"/>
              <a:t>T.vuelo</a:t>
            </a:r>
            <a:r>
              <a:rPr lang="es-CL" dirty="0" smtClean="0"/>
              <a:t> /2 </a:t>
            </a:r>
            <a:endParaRPr lang="es-CL" dirty="0"/>
          </a:p>
        </p:txBody>
      </p:sp>
      <p:sp>
        <p:nvSpPr>
          <p:cNvPr id="49" name="Rectángulo redondeado 48"/>
          <p:cNvSpPr/>
          <p:nvPr/>
        </p:nvSpPr>
        <p:spPr>
          <a:xfrm>
            <a:off x="5364088" y="3661282"/>
            <a:ext cx="3024336" cy="30777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3° </a:t>
            </a:r>
            <a:r>
              <a:rPr lang="es-CL" dirty="0" err="1" smtClean="0"/>
              <a:t>Vf</a:t>
            </a:r>
            <a:r>
              <a:rPr lang="es-CL" dirty="0" smtClean="0"/>
              <a:t>=</a:t>
            </a:r>
            <a:r>
              <a:rPr lang="es-CL" dirty="0" err="1" smtClean="0"/>
              <a:t>Vo</a:t>
            </a:r>
            <a:r>
              <a:rPr lang="es-CL" dirty="0" smtClean="0"/>
              <a:t> </a:t>
            </a:r>
            <a:r>
              <a:rPr lang="es-CL" dirty="0" err="1" smtClean="0"/>
              <a:t>sen</a:t>
            </a:r>
            <a:r>
              <a:rPr lang="es-CL" dirty="0" smtClean="0"/>
              <a:t> -</a:t>
            </a:r>
            <a:r>
              <a:rPr lang="es-CL" dirty="0" err="1" smtClean="0"/>
              <a:t>gt</a:t>
            </a:r>
            <a:endParaRPr lang="es-CL" dirty="0"/>
          </a:p>
        </p:txBody>
      </p:sp>
      <p:sp>
        <p:nvSpPr>
          <p:cNvPr id="50" name="Flecha derecha 49"/>
          <p:cNvSpPr/>
          <p:nvPr/>
        </p:nvSpPr>
        <p:spPr>
          <a:xfrm>
            <a:off x="323528" y="5193198"/>
            <a:ext cx="972107" cy="4036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ángulo redondeado 50"/>
              <p:cNvSpPr/>
              <p:nvPr/>
            </p:nvSpPr>
            <p:spPr>
              <a:xfrm>
                <a:off x="1403647" y="5070972"/>
                <a:ext cx="3674397" cy="403615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CL" dirty="0" smtClean="0"/>
                  <a:t>Vf (0 m/s) = 600 </a:t>
                </a:r>
                <a:r>
                  <a:rPr lang="es-CL" dirty="0" err="1" smtClean="0"/>
                  <a:t>sen</a:t>
                </a:r>
                <a:r>
                  <a:rPr lang="es-CL" dirty="0" smtClean="0"/>
                  <a:t> 60 -10•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𝑡𝑣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CL" dirty="0" smtClean="0"/>
                  <a:t> </a:t>
                </a:r>
                <a:endParaRPr lang="es-CL" dirty="0"/>
              </a:p>
            </p:txBody>
          </p:sp>
        </mc:Choice>
        <mc:Fallback xmlns="">
          <p:sp>
            <p:nvSpPr>
              <p:cNvPr id="51" name="Rectángulo redondeado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7" y="5070972"/>
                <a:ext cx="3674397" cy="403615"/>
              </a:xfrm>
              <a:prstGeom prst="round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CuadroTexto 51"/>
          <p:cNvSpPr txBox="1"/>
          <p:nvPr/>
        </p:nvSpPr>
        <p:spPr>
          <a:xfrm>
            <a:off x="2698536" y="2601524"/>
            <a:ext cx="843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 smtClean="0"/>
              <a:t>Vf</a:t>
            </a:r>
            <a:r>
              <a:rPr lang="es-CL" dirty="0" smtClean="0"/>
              <a:t>= 0</a:t>
            </a:r>
            <a:endParaRPr lang="es-CL" dirty="0"/>
          </a:p>
        </p:txBody>
      </p:sp>
      <p:pic>
        <p:nvPicPr>
          <p:cNvPr id="53" name="Imagen 5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13360" y="3805141"/>
            <a:ext cx="1255885" cy="6889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ángulo redondeado 53"/>
              <p:cNvSpPr/>
              <p:nvPr/>
            </p:nvSpPr>
            <p:spPr>
              <a:xfrm>
                <a:off x="1403647" y="5500165"/>
                <a:ext cx="3674397" cy="320249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CL" dirty="0" smtClean="0"/>
                  <a:t>0= 300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s-CL" dirty="0" smtClean="0"/>
                  <a:t>- 5 tv</a:t>
                </a:r>
                <a:endParaRPr lang="es-CL" dirty="0"/>
              </a:p>
            </p:txBody>
          </p:sp>
        </mc:Choice>
        <mc:Fallback xmlns="">
          <p:sp>
            <p:nvSpPr>
              <p:cNvPr id="54" name="Rectángulo redondeado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7" y="5500165"/>
                <a:ext cx="3674397" cy="320249"/>
              </a:xfrm>
              <a:prstGeom prst="roundRect">
                <a:avLst/>
              </a:prstGeom>
              <a:blipFill rotWithShape="0"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ectángulo redondeado 54"/>
              <p:cNvSpPr/>
              <p:nvPr/>
            </p:nvSpPr>
            <p:spPr>
              <a:xfrm>
                <a:off x="1403647" y="5852915"/>
                <a:ext cx="3674397" cy="374354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CL" dirty="0" smtClean="0"/>
                  <a:t>5 tv </a:t>
                </a:r>
                <a:r>
                  <a:rPr lang="es-CL" dirty="0"/>
                  <a:t>=</a:t>
                </a:r>
                <a:r>
                  <a:rPr lang="es-CL" dirty="0" smtClean="0"/>
                  <a:t>300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s-CL" dirty="0" smtClean="0"/>
                  <a:t> </a:t>
                </a:r>
                <a:endParaRPr lang="es-CL" dirty="0"/>
              </a:p>
            </p:txBody>
          </p:sp>
        </mc:Choice>
        <mc:Fallback xmlns="">
          <p:sp>
            <p:nvSpPr>
              <p:cNvPr id="55" name="Rectángulo redondeado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7" y="5852915"/>
                <a:ext cx="3674397" cy="374354"/>
              </a:xfrm>
              <a:prstGeom prst="round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ángulo redondeado 56"/>
              <p:cNvSpPr/>
              <p:nvPr/>
            </p:nvSpPr>
            <p:spPr>
              <a:xfrm>
                <a:off x="1403647" y="6262966"/>
                <a:ext cx="3674397" cy="370083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CL" dirty="0" smtClean="0"/>
                  <a:t>T.Vuelo = 60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s-CL" dirty="0" smtClean="0"/>
                  <a:t>= 104 </a:t>
                </a:r>
                <a:r>
                  <a:rPr lang="es-CL" dirty="0" err="1" smtClean="0"/>
                  <a:t>seg</a:t>
                </a:r>
                <a:r>
                  <a:rPr lang="es-CL" dirty="0" smtClean="0"/>
                  <a:t>.</a:t>
                </a:r>
                <a:endParaRPr lang="es-CL" dirty="0"/>
              </a:p>
            </p:txBody>
          </p:sp>
        </mc:Choice>
        <mc:Fallback xmlns="">
          <p:sp>
            <p:nvSpPr>
              <p:cNvPr id="57" name="Rectángulo redondeado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3647" y="6262966"/>
                <a:ext cx="3674397" cy="370083"/>
              </a:xfrm>
              <a:prstGeom prst="roundRect">
                <a:avLst/>
              </a:prstGeom>
              <a:blipFill rotWithShape="0"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Flecha derecha 57"/>
          <p:cNvSpPr/>
          <p:nvPr/>
        </p:nvSpPr>
        <p:spPr>
          <a:xfrm>
            <a:off x="5184068" y="5193198"/>
            <a:ext cx="540060" cy="3069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9" name="Rectángulo redondeado 58"/>
          <p:cNvSpPr/>
          <p:nvPr/>
        </p:nvSpPr>
        <p:spPr>
          <a:xfrm>
            <a:off x="5868144" y="5068022"/>
            <a:ext cx="2674702" cy="52879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Por tanto, si el alcance máximo es 300t…</a:t>
            </a:r>
            <a:endParaRPr lang="es-CL" dirty="0"/>
          </a:p>
        </p:txBody>
      </p:sp>
      <p:sp>
        <p:nvSpPr>
          <p:cNvPr id="60" name="Flecha abajo 59"/>
          <p:cNvSpPr/>
          <p:nvPr/>
        </p:nvSpPr>
        <p:spPr>
          <a:xfrm>
            <a:off x="7025475" y="5702001"/>
            <a:ext cx="360040" cy="4244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1" name="Rectángulo redondeado 60"/>
          <p:cNvSpPr/>
          <p:nvPr/>
        </p:nvSpPr>
        <p:spPr>
          <a:xfrm>
            <a:off x="5724128" y="6164542"/>
            <a:ext cx="2589375" cy="37489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300•104= 31.200 </a:t>
            </a:r>
            <a:r>
              <a:rPr lang="es-CL" dirty="0" err="1" smtClean="0"/>
              <a:t>mts</a:t>
            </a:r>
            <a:endParaRPr lang="es-CL" dirty="0"/>
          </a:p>
        </p:txBody>
      </p:sp>
      <p:sp>
        <p:nvSpPr>
          <p:cNvPr id="62" name="Arco 61"/>
          <p:cNvSpPr/>
          <p:nvPr/>
        </p:nvSpPr>
        <p:spPr>
          <a:xfrm>
            <a:off x="346894" y="4159634"/>
            <a:ext cx="946721" cy="712922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3" name="CuadroTexto 62"/>
          <p:cNvSpPr txBox="1"/>
          <p:nvPr/>
        </p:nvSpPr>
        <p:spPr>
          <a:xfrm>
            <a:off x="717017" y="4196562"/>
            <a:ext cx="913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60°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27627765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41" grpId="0" animBg="1"/>
      <p:bldP spid="44" grpId="0"/>
      <p:bldP spid="45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/>
      <p:bldP spid="54" grpId="0" animBg="1"/>
      <p:bldP spid="55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Altura Máxima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Para calcular la altura máxima…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ángulo 3"/>
              <p:cNvSpPr/>
              <p:nvPr/>
            </p:nvSpPr>
            <p:spPr>
              <a:xfrm>
                <a:off x="5662648" y="1581235"/>
                <a:ext cx="2725776" cy="36004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𝑉𝑓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CL" dirty="0" smtClean="0"/>
                  <a:t>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CL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CL" b="0" i="1" dirty="0" smtClean="0">
                            <a:latin typeface="Cambria Math" panose="02040503050406030204" pitchFamily="18" charset="0"/>
                          </a:rPr>
                          <m:t>𝑉𝑜</m:t>
                        </m:r>
                        <m:r>
                          <a:rPr lang="es-CL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CL" b="0" i="1" dirty="0" smtClean="0">
                            <a:latin typeface="Cambria Math" panose="02040503050406030204" pitchFamily="18" charset="0"/>
                          </a:rPr>
                          <m:t>𝑠𝑒𝑛</m:t>
                        </m:r>
                        <m:r>
                          <a:rPr lang="es-CL" b="0" i="1" dirty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CL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s-CL" b="0" i="1" dirty="0" smtClean="0">
                            <a:latin typeface="Cambria Math" panose="02040503050406030204" pitchFamily="18" charset="0"/>
                          </a:rPr>
                          <m:t>) </m:t>
                        </m:r>
                      </m:e>
                      <m:sup>
                        <m:r>
                          <a:rPr lang="es-CL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CL" dirty="0" smtClean="0"/>
                  <a:t> - 2gh</a:t>
                </a:r>
                <a:endParaRPr lang="es-CL" dirty="0"/>
              </a:p>
            </p:txBody>
          </p:sp>
        </mc:Choice>
        <mc:Fallback xmlns="">
          <p:sp>
            <p:nvSpPr>
              <p:cNvPr id="4" name="Rectángulo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62648" y="1581235"/>
                <a:ext cx="2725776" cy="360040"/>
              </a:xfrm>
              <a:prstGeom prst="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ángulo 4"/>
              <p:cNvSpPr/>
              <p:nvPr/>
            </p:nvSpPr>
            <p:spPr>
              <a:xfrm>
                <a:off x="1708237" y="4816861"/>
                <a:ext cx="4024304" cy="41774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CL" dirty="0" smtClean="0"/>
                  <a:t> </a:t>
                </a:r>
                <a:r>
                  <a:rPr lang="es-CL" dirty="0" err="1" smtClean="0"/>
                  <a:t>Vf</a:t>
                </a:r>
                <a:r>
                  <a:rPr lang="es-CL" dirty="0" smtClean="0"/>
                  <a:t> (0 </a:t>
                </a:r>
                <a:r>
                  <a:rPr lang="es-CL" dirty="0" err="1" smtClean="0"/>
                  <a:t>mts</a:t>
                </a:r>
                <a:r>
                  <a:rPr lang="es-CL" dirty="0" smtClean="0"/>
                  <a:t>) = </a:t>
                </a:r>
                <a14:m>
                  <m:oMath xmlns:m="http://schemas.openxmlformats.org/officeDocument/2006/math">
                    <m:r>
                      <a:rPr lang="es-CL" b="0" i="0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s-CL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600 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𝑠𝑒𝑛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 60)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CL" dirty="0" smtClean="0"/>
                  <a:t>- 2•10•h</a:t>
                </a:r>
                <a:endParaRPr lang="es-CL" dirty="0"/>
              </a:p>
            </p:txBody>
          </p:sp>
        </mc:Choice>
        <mc:Fallback xmlns="">
          <p:sp>
            <p:nvSpPr>
              <p:cNvPr id="5" name="Rectángulo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8237" y="4816861"/>
                <a:ext cx="4024304" cy="417748"/>
              </a:xfrm>
              <a:prstGeom prst="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ángulo 9"/>
          <p:cNvSpPr/>
          <p:nvPr/>
        </p:nvSpPr>
        <p:spPr>
          <a:xfrm>
            <a:off x="2541893" y="5759883"/>
            <a:ext cx="2232248" cy="42916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20h= 360.000•0,75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ángulo 10"/>
              <p:cNvSpPr/>
              <p:nvPr/>
            </p:nvSpPr>
            <p:spPr>
              <a:xfrm>
                <a:off x="2157466" y="5296238"/>
                <a:ext cx="3125845" cy="402016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CL" b="0" dirty="0" smtClean="0">
                    <a:ea typeface="Cambria Math" panose="02040503050406030204" pitchFamily="18" charset="0"/>
                  </a:rPr>
                  <a:t>0=360.000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(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𝑠𝑒𝑛</m:t>
                        </m:r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60)</m:t>
                        </m:r>
                      </m:e>
                      <m:sup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s-CL" b="0" dirty="0" smtClean="0">
                    <a:ea typeface="Cambria Math" panose="02040503050406030204" pitchFamily="18" charset="0"/>
                  </a:rPr>
                  <a:t> -20h</a:t>
                </a:r>
              </a:p>
            </p:txBody>
          </p:sp>
        </mc:Choice>
        <mc:Fallback xmlns="">
          <p:sp>
            <p:nvSpPr>
              <p:cNvPr id="11" name="Rectángulo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7466" y="5296238"/>
                <a:ext cx="3125845" cy="402016"/>
              </a:xfrm>
              <a:prstGeom prst="rect">
                <a:avLst/>
              </a:prstGeom>
              <a:blipFill rotWithShape="0"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Imagen 5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46865" y="2077467"/>
            <a:ext cx="5212532" cy="2420322"/>
          </a:xfrm>
          <a:prstGeom prst="rect">
            <a:avLst/>
          </a:prstGeom>
        </p:spPr>
      </p:pic>
      <p:sp>
        <p:nvSpPr>
          <p:cNvPr id="12" name="CuadroTexto 11"/>
          <p:cNvSpPr txBox="1"/>
          <p:nvPr/>
        </p:nvSpPr>
        <p:spPr>
          <a:xfrm>
            <a:off x="2627784" y="4395732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31.200 </a:t>
            </a:r>
            <a:r>
              <a:rPr lang="es-CL" dirty="0" err="1" smtClean="0"/>
              <a:t>mts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ángulo 12"/>
              <p:cNvSpPr/>
              <p:nvPr/>
            </p:nvSpPr>
            <p:spPr>
              <a:xfrm>
                <a:off x="2541893" y="6219236"/>
                <a:ext cx="2232248" cy="54736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s-CL" i="1" smtClean="0"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CL" dirty="0"/>
                          <m:t>270.000</m:t>
                        </m:r>
                      </m:num>
                      <m:den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den>
                    </m:f>
                  </m:oMath>
                </a14:m>
                <a:r>
                  <a:rPr lang="es-CL" dirty="0" smtClean="0"/>
                  <a:t> = h</a:t>
                </a:r>
                <a:endParaRPr lang="es-CL" dirty="0"/>
              </a:p>
            </p:txBody>
          </p:sp>
        </mc:Choice>
        <mc:Fallback xmlns="">
          <p:sp>
            <p:nvSpPr>
              <p:cNvPr id="13" name="Rectángulo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1893" y="6219236"/>
                <a:ext cx="2232248" cy="547361"/>
              </a:xfrm>
              <a:prstGeom prst="rect">
                <a:avLst/>
              </a:prstGeom>
              <a:blipFill rotWithShape="0"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ángulo redondeado 13"/>
          <p:cNvSpPr/>
          <p:nvPr/>
        </p:nvSpPr>
        <p:spPr>
          <a:xfrm>
            <a:off x="5470466" y="6128037"/>
            <a:ext cx="2776736" cy="528237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err="1" smtClean="0"/>
              <a:t>H.máxima</a:t>
            </a:r>
            <a:r>
              <a:rPr lang="es-CL" dirty="0" smtClean="0"/>
              <a:t>: 13.500 </a:t>
            </a:r>
            <a:r>
              <a:rPr lang="es-CL" dirty="0" err="1" smtClean="0"/>
              <a:t>mts</a:t>
            </a:r>
            <a:r>
              <a:rPr lang="es-CL" dirty="0"/>
              <a:t>.</a:t>
            </a:r>
          </a:p>
        </p:txBody>
      </p:sp>
      <p:sp>
        <p:nvSpPr>
          <p:cNvPr id="15" name="Flecha derecha 14"/>
          <p:cNvSpPr/>
          <p:nvPr/>
        </p:nvSpPr>
        <p:spPr>
          <a:xfrm>
            <a:off x="4910539" y="6300217"/>
            <a:ext cx="475049" cy="359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Arco 15"/>
          <p:cNvSpPr/>
          <p:nvPr/>
        </p:nvSpPr>
        <p:spPr>
          <a:xfrm>
            <a:off x="539552" y="3766046"/>
            <a:ext cx="736637" cy="75070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CuadroTexto 16"/>
          <p:cNvSpPr txBox="1"/>
          <p:nvPr/>
        </p:nvSpPr>
        <p:spPr>
          <a:xfrm>
            <a:off x="772132" y="3852410"/>
            <a:ext cx="10081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60°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05804539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10" grpId="0" animBg="1"/>
      <p:bldP spid="11" grpId="0" animBg="1"/>
      <p:bldP spid="12" grpId="0"/>
      <p:bldP spid="13" grpId="0" animBg="1"/>
      <p:bldP spid="14" grpId="0" animBg="1"/>
      <p:bldP spid="15" grpId="0" animBg="1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Velocidad a los 30s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Se calcula por cada eje.</a:t>
            </a:r>
          </a:p>
          <a:p>
            <a:endParaRPr lang="es-CL" dirty="0"/>
          </a:p>
          <a:p>
            <a:r>
              <a:rPr lang="es-CL" dirty="0" smtClean="0"/>
              <a:t>V</a:t>
            </a:r>
            <a:r>
              <a:rPr lang="es-CL" sz="1400" dirty="0" smtClean="0"/>
              <a:t>(30s)   </a:t>
            </a:r>
            <a:endParaRPr lang="es-CL" dirty="0"/>
          </a:p>
        </p:txBody>
      </p:sp>
      <p:sp>
        <p:nvSpPr>
          <p:cNvPr id="4" name="Abrir corchete 3"/>
          <p:cNvSpPr/>
          <p:nvPr/>
        </p:nvSpPr>
        <p:spPr>
          <a:xfrm>
            <a:off x="1619672" y="2132856"/>
            <a:ext cx="432048" cy="1152128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CuadroTexto 4"/>
          <p:cNvSpPr txBox="1"/>
          <p:nvPr/>
        </p:nvSpPr>
        <p:spPr>
          <a:xfrm>
            <a:off x="1835696" y="2161617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 smtClean="0"/>
              <a:t>Vx</a:t>
            </a:r>
            <a:r>
              <a:rPr lang="es-CL" dirty="0" smtClean="0"/>
              <a:t> a los 30s = D/T = 300m • </a:t>
            </a:r>
            <a:r>
              <a:rPr lang="es-CL" dirty="0" err="1" smtClean="0"/>
              <a:t>t.vuelo</a:t>
            </a:r>
            <a:r>
              <a:rPr lang="es-CL" dirty="0" smtClean="0"/>
              <a:t>/ </a:t>
            </a:r>
            <a:r>
              <a:rPr lang="es-CL" dirty="0" err="1" smtClean="0"/>
              <a:t>t.vuelo</a:t>
            </a:r>
            <a:r>
              <a:rPr lang="es-CL" dirty="0"/>
              <a:t> </a:t>
            </a:r>
            <a:r>
              <a:rPr lang="es-CL" dirty="0" smtClean="0"/>
              <a:t>= 300 m/s</a:t>
            </a:r>
            <a:endParaRPr lang="es-CL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1835696" y="2696937"/>
                <a:ext cx="5544616" cy="395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dirty="0" smtClean="0"/>
                  <a:t>Vy a los 30 s = 600 m/s • ½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  <m:r>
                      <a:rPr lang="es-CL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dirty="0" smtClean="0"/>
                  <a:t>- 30 •10 m/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L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s-CL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CL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2696937"/>
                <a:ext cx="5544616" cy="395429"/>
              </a:xfrm>
              <a:prstGeom prst="rect">
                <a:avLst/>
              </a:prstGeom>
              <a:blipFill rotWithShape="0">
                <a:blip r:embed="rId2" cstate="print"/>
                <a:stretch>
                  <a:fillRect l="-879" t="-1538" b="-2307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Conector recto 7"/>
          <p:cNvCxnSpPr/>
          <p:nvPr/>
        </p:nvCxnSpPr>
        <p:spPr>
          <a:xfrm flipV="1">
            <a:off x="5148064" y="2207563"/>
            <a:ext cx="360040" cy="398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cto 9"/>
          <p:cNvCxnSpPr/>
          <p:nvPr/>
        </p:nvCxnSpPr>
        <p:spPr>
          <a:xfrm flipV="1">
            <a:off x="5940152" y="2161617"/>
            <a:ext cx="360040" cy="444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echa abajo 10"/>
          <p:cNvSpPr/>
          <p:nvPr/>
        </p:nvSpPr>
        <p:spPr>
          <a:xfrm>
            <a:off x="3920970" y="3546157"/>
            <a:ext cx="540060" cy="6966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ángulo redondeado 11"/>
              <p:cNvSpPr/>
              <p:nvPr/>
            </p:nvSpPr>
            <p:spPr>
              <a:xfrm>
                <a:off x="457200" y="4280580"/>
                <a:ext cx="8012126" cy="673454"/>
              </a:xfrm>
              <a:prstGeom prst="round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CL" dirty="0" smtClean="0"/>
                  <a:t>Calculado de: Vf</a:t>
                </a:r>
                <a14:m>
                  <m:oMath xmlns:m="http://schemas.openxmlformats.org/officeDocument/2006/math">
                    <m:r>
                      <a:rPr lang="es-CL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s-CL" dirty="0" smtClean="0"/>
                  <a:t>(0 m/s por Lanz. Vertical)= </a:t>
                </a:r>
                <a:r>
                  <a:rPr lang="es-CL" dirty="0" err="1" smtClean="0"/>
                  <a:t>Vo</a:t>
                </a:r>
                <a:r>
                  <a:rPr lang="es-CL" dirty="0" smtClean="0"/>
                  <a:t> </a:t>
                </a:r>
                <a:r>
                  <a:rPr lang="es-CL" dirty="0" err="1" smtClean="0"/>
                  <a:t>sen</a:t>
                </a:r>
                <a:r>
                  <a:rPr lang="es-CL" dirty="0" smtClean="0"/>
                  <a:t> - </a:t>
                </a:r>
                <a:r>
                  <a:rPr lang="es-CL" dirty="0" err="1" smtClean="0"/>
                  <a:t>gt</a:t>
                </a:r>
                <a:r>
                  <a:rPr lang="es-CL" dirty="0" smtClean="0"/>
                  <a:t> ( g es negativa porque esta el proyectil está en subida).</a:t>
                </a:r>
                <a:endParaRPr lang="es-CL" dirty="0"/>
              </a:p>
            </p:txBody>
          </p:sp>
        </mc:Choice>
        <mc:Fallback xmlns="">
          <p:sp>
            <p:nvSpPr>
              <p:cNvPr id="12" name="Rectángulo redondeado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4280580"/>
                <a:ext cx="8012126" cy="673454"/>
              </a:xfrm>
              <a:prstGeom prst="roundRect">
                <a:avLst/>
              </a:prstGeom>
              <a:blipFill rotWithShape="0"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CuadroTexto 12"/>
              <p:cNvSpPr txBox="1"/>
              <p:nvPr/>
            </p:nvSpPr>
            <p:spPr>
              <a:xfrm>
                <a:off x="3214192" y="3059447"/>
                <a:ext cx="2664296" cy="3954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L" dirty="0" smtClean="0"/>
                  <a:t>=300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r>
                  <a:rPr lang="es-CL" dirty="0" smtClean="0"/>
                  <a:t> m/s -300 m/s </a:t>
                </a:r>
                <a:endParaRPr lang="es-CL" dirty="0"/>
              </a:p>
            </p:txBody>
          </p:sp>
        </mc:Choice>
        <mc:Fallback xmlns=""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4192" y="3059447"/>
                <a:ext cx="2664296" cy="395429"/>
              </a:xfrm>
              <a:prstGeom prst="rect">
                <a:avLst/>
              </a:prstGeom>
              <a:blipFill rotWithShape="0">
                <a:blip r:embed="rId4" cstate="print"/>
                <a:stretch>
                  <a:fillRect l="-1831" t="-3077" b="-2307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Flecha derecha 13"/>
          <p:cNvSpPr/>
          <p:nvPr/>
        </p:nvSpPr>
        <p:spPr>
          <a:xfrm>
            <a:off x="5750803" y="3188675"/>
            <a:ext cx="648072" cy="1926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CuadroTexto 14"/>
          <p:cNvSpPr txBox="1"/>
          <p:nvPr/>
        </p:nvSpPr>
        <p:spPr>
          <a:xfrm>
            <a:off x="6408109" y="308089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219 m/s</a:t>
            </a:r>
            <a:endParaRPr lang="es-CL" dirty="0"/>
          </a:p>
        </p:txBody>
      </p:sp>
      <p:sp>
        <p:nvSpPr>
          <p:cNvPr id="16" name="Flecha abajo 15"/>
          <p:cNvSpPr/>
          <p:nvPr/>
        </p:nvSpPr>
        <p:spPr>
          <a:xfrm>
            <a:off x="4006280" y="5099660"/>
            <a:ext cx="54006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Rectángulo redondeado 16"/>
          <p:cNvSpPr/>
          <p:nvPr/>
        </p:nvSpPr>
        <p:spPr>
          <a:xfrm>
            <a:off x="950640" y="5730889"/>
            <a:ext cx="6480720" cy="4217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La Velocidad a los 30 s : 300 m/s î + 219 m/s ĵ </a:t>
            </a:r>
            <a:endParaRPr lang="es-CL" dirty="0"/>
          </a:p>
        </p:txBody>
      </p:sp>
      <p:sp>
        <p:nvSpPr>
          <p:cNvPr id="19" name="Nube 18"/>
          <p:cNvSpPr/>
          <p:nvPr/>
        </p:nvSpPr>
        <p:spPr>
          <a:xfrm>
            <a:off x="4461030" y="504634"/>
            <a:ext cx="4287434" cy="1305616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sz="1600" dirty="0" smtClean="0"/>
              <a:t>Recordar que velocidad no es lo mismo que rapidez. La velocidad es un vector y la rapidez es una magnitud.</a:t>
            </a: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227226343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 animBg="1"/>
      <p:bldP spid="17" grpId="0" animBg="1"/>
      <p:bldP spid="1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La Velocidad y rapidez al cabo de los 20s.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s-CL" dirty="0" smtClean="0"/>
              <a:t>1°Velocidad por cada eje a los 20s.</a:t>
            </a:r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r>
              <a:rPr lang="es-CL" dirty="0" smtClean="0"/>
              <a:t>2° Rapidez a los 20s.</a:t>
            </a:r>
            <a:endParaRPr lang="es-CL" dirty="0"/>
          </a:p>
        </p:txBody>
      </p:sp>
      <p:sp>
        <p:nvSpPr>
          <p:cNvPr id="4" name="CuadroTexto 3"/>
          <p:cNvSpPr txBox="1"/>
          <p:nvPr/>
        </p:nvSpPr>
        <p:spPr>
          <a:xfrm>
            <a:off x="841833" y="2541088"/>
            <a:ext cx="8691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smtClean="0"/>
              <a:t>V(20s)</a:t>
            </a:r>
            <a:endParaRPr lang="es-CL" dirty="0"/>
          </a:p>
        </p:txBody>
      </p:sp>
      <p:sp>
        <p:nvSpPr>
          <p:cNvPr id="6" name="Abrir corchete 5"/>
          <p:cNvSpPr/>
          <p:nvPr/>
        </p:nvSpPr>
        <p:spPr>
          <a:xfrm>
            <a:off x="1710982" y="2138472"/>
            <a:ext cx="288032" cy="99687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7" name="CuadroTexto 6"/>
          <p:cNvSpPr txBox="1"/>
          <p:nvPr/>
        </p:nvSpPr>
        <p:spPr>
          <a:xfrm>
            <a:off x="1835696" y="2161617"/>
            <a:ext cx="46085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 smtClean="0"/>
              <a:t>Vx</a:t>
            </a:r>
            <a:r>
              <a:rPr lang="es-CL" dirty="0" smtClean="0"/>
              <a:t>= </a:t>
            </a:r>
            <a:r>
              <a:rPr lang="es-CL" dirty="0" err="1" smtClean="0"/>
              <a:t>Vo</a:t>
            </a:r>
            <a:r>
              <a:rPr lang="es-CL" dirty="0" smtClean="0"/>
              <a:t> </a:t>
            </a:r>
            <a:r>
              <a:rPr lang="es-CL" dirty="0" err="1" smtClean="0"/>
              <a:t>cos</a:t>
            </a:r>
            <a:r>
              <a:rPr lang="es-CL" dirty="0" smtClean="0"/>
              <a:t> </a:t>
            </a:r>
            <a:r>
              <a:rPr lang="es-CL" dirty="0" smtClean="0">
                <a:latin typeface="Century Schoolbook" panose="02040604050505020304" pitchFamily="18" charset="0"/>
              </a:rPr>
              <a:t> = 600 </a:t>
            </a:r>
            <a:r>
              <a:rPr lang="es-CL" dirty="0" err="1" smtClean="0">
                <a:latin typeface="Century Schoolbook" panose="02040604050505020304" pitchFamily="18" charset="0"/>
              </a:rPr>
              <a:t>cos</a:t>
            </a:r>
            <a:r>
              <a:rPr lang="es-CL" dirty="0" smtClean="0">
                <a:latin typeface="Century Schoolbook" panose="02040604050505020304" pitchFamily="18" charset="0"/>
              </a:rPr>
              <a:t> 60 = 300m/s</a:t>
            </a:r>
            <a:endParaRPr lang="es-CL" dirty="0"/>
          </a:p>
        </p:txBody>
      </p:sp>
      <p:sp>
        <p:nvSpPr>
          <p:cNvPr id="8" name="CuadroTexto 7"/>
          <p:cNvSpPr txBox="1"/>
          <p:nvPr/>
        </p:nvSpPr>
        <p:spPr>
          <a:xfrm>
            <a:off x="1773628" y="2713511"/>
            <a:ext cx="6220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 smtClean="0"/>
              <a:t>Vy</a:t>
            </a:r>
            <a:r>
              <a:rPr lang="es-CL" dirty="0" smtClean="0"/>
              <a:t> = </a:t>
            </a:r>
            <a:r>
              <a:rPr lang="es-CL" dirty="0" err="1" smtClean="0"/>
              <a:t>Vo</a:t>
            </a:r>
            <a:r>
              <a:rPr lang="es-CL" dirty="0" smtClean="0"/>
              <a:t> </a:t>
            </a:r>
            <a:r>
              <a:rPr lang="es-CL" dirty="0" err="1" smtClean="0"/>
              <a:t>sen</a:t>
            </a:r>
            <a:r>
              <a:rPr lang="es-CL" dirty="0" smtClean="0"/>
              <a:t> </a:t>
            </a:r>
            <a:r>
              <a:rPr lang="es-CL" dirty="0" smtClean="0">
                <a:latin typeface="Century Schoolbook" panose="02040604050505020304" pitchFamily="18" charset="0"/>
              </a:rPr>
              <a:t> -</a:t>
            </a:r>
            <a:r>
              <a:rPr lang="es-CL" dirty="0" err="1" smtClean="0">
                <a:latin typeface="Century Schoolbook" panose="02040604050505020304" pitchFamily="18" charset="0"/>
              </a:rPr>
              <a:t>gt</a:t>
            </a:r>
            <a:r>
              <a:rPr lang="es-CL" dirty="0" smtClean="0">
                <a:latin typeface="Century Schoolbook" panose="02040604050505020304" pitchFamily="18" charset="0"/>
              </a:rPr>
              <a:t> =  600 </a:t>
            </a:r>
            <a:r>
              <a:rPr lang="es-CL" dirty="0" err="1" smtClean="0">
                <a:latin typeface="Century Schoolbook" panose="02040604050505020304" pitchFamily="18" charset="0"/>
              </a:rPr>
              <a:t>sen</a:t>
            </a:r>
            <a:r>
              <a:rPr lang="es-CL" dirty="0" smtClean="0">
                <a:latin typeface="Century Schoolbook" panose="02040604050505020304" pitchFamily="18" charset="0"/>
              </a:rPr>
              <a:t> 60 -10•20 = 320 m/s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10" name="Flecha derecha 9"/>
          <p:cNvSpPr/>
          <p:nvPr/>
        </p:nvSpPr>
        <p:spPr>
          <a:xfrm>
            <a:off x="702870" y="3537967"/>
            <a:ext cx="100811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Rectángulo redondeado 10"/>
          <p:cNvSpPr/>
          <p:nvPr/>
        </p:nvSpPr>
        <p:spPr>
          <a:xfrm>
            <a:off x="1788829" y="3439875"/>
            <a:ext cx="5328592" cy="51378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Velocidad a los 20s= 300 m/s î + 320 m/s ĵ </a:t>
            </a:r>
            <a:endParaRPr lang="es-CL" dirty="0"/>
          </a:p>
        </p:txBody>
      </p:sp>
      <p:sp>
        <p:nvSpPr>
          <p:cNvPr id="13" name="Rectángulo redondeado 12"/>
          <p:cNvSpPr/>
          <p:nvPr/>
        </p:nvSpPr>
        <p:spPr>
          <a:xfrm>
            <a:off x="1043608" y="4713078"/>
            <a:ext cx="6677442" cy="3600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V= para sacar rapidez se saca el módulo de la velocidad.</a:t>
            </a:r>
            <a:endParaRPr lang="es-CL" dirty="0"/>
          </a:p>
        </p:txBody>
      </p:sp>
      <p:sp>
        <p:nvSpPr>
          <p:cNvPr id="14" name="Flecha abajo 13"/>
          <p:cNvSpPr/>
          <p:nvPr/>
        </p:nvSpPr>
        <p:spPr>
          <a:xfrm>
            <a:off x="4139952" y="5105631"/>
            <a:ext cx="242377" cy="30009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redondeado 14"/>
              <p:cNvSpPr/>
              <p:nvPr/>
            </p:nvSpPr>
            <p:spPr>
              <a:xfrm>
                <a:off x="1030603" y="5472843"/>
                <a:ext cx="6794744" cy="648072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s-CL" dirty="0" smtClean="0"/>
                  <a:t>V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s-CL" i="1">
                                <a:latin typeface="Cambria Math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CL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(300)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m:rPr>
                            <m:nor/>
                          </m:rPr>
                          <a:rPr lang="es-CL" dirty="0"/>
                          <m:t>+ </m:t>
                        </m:r>
                        <m:sSup>
                          <m:sSupPr>
                            <m:ctrlPr>
                              <a:rPr lang="es-CL" i="1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m:rPr>
                                <m:nor/>
                              </m:rPr>
                              <a:rPr lang="es-CL" dirty="0"/>
                              <m:t>(320)</m:t>
                            </m:r>
                          </m:e>
                          <m:sup>
                            <m:r>
                              <a:rPr lang="es-CL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s-CL" dirty="0" smtClean="0"/>
                  <a:t>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L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s-CL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192.400</m:t>
                        </m:r>
                      </m:e>
                    </m:rad>
                  </m:oMath>
                </a14:m>
                <a:r>
                  <a:rPr lang="es-CL" dirty="0" smtClean="0"/>
                  <a:t>= 438,6 m/s</a:t>
                </a:r>
                <a:endParaRPr lang="es-CL" dirty="0"/>
              </a:p>
            </p:txBody>
          </p:sp>
        </mc:Choice>
        <mc:Fallback xmlns="">
          <p:sp>
            <p:nvSpPr>
              <p:cNvPr id="15" name="Rectángulo redondead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0603" y="5472843"/>
                <a:ext cx="6794744" cy="648072"/>
              </a:xfrm>
              <a:prstGeom prst="roundRect">
                <a:avLst/>
              </a:prstGeom>
              <a:blipFill rotWithShape="0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ángulo redondeado 15"/>
          <p:cNvSpPr/>
          <p:nvPr/>
        </p:nvSpPr>
        <p:spPr>
          <a:xfrm>
            <a:off x="2610138" y="6271989"/>
            <a:ext cx="3544382" cy="378856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Rapidez a los 20s = 438,6 m/s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77360224"/>
      </p:ext>
    </p:extLst>
  </p:cSld>
  <p:clrMapOvr>
    <a:masterClrMapping/>
  </p:clrMapOvr>
  <p:transition spd="med"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Familia\Desktop\parabol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88640"/>
            <a:ext cx="7776864" cy="3816424"/>
          </a:xfrm>
          <a:prstGeom prst="rect">
            <a:avLst/>
          </a:prstGeom>
          <a:noFill/>
        </p:spPr>
      </p:pic>
      <p:cxnSp>
        <p:nvCxnSpPr>
          <p:cNvPr id="4" name="3 Conector recto"/>
          <p:cNvCxnSpPr/>
          <p:nvPr/>
        </p:nvCxnSpPr>
        <p:spPr>
          <a:xfrm>
            <a:off x="4572000" y="620688"/>
            <a:ext cx="0" cy="1440160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4572000" y="2348880"/>
            <a:ext cx="0" cy="504056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1115616" y="3933056"/>
            <a:ext cx="2952328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4644008" y="3933056"/>
            <a:ext cx="3240360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 flipH="1">
            <a:off x="1043608" y="2276872"/>
            <a:ext cx="576064" cy="720080"/>
          </a:xfrm>
          <a:prstGeom prst="line">
            <a:avLst/>
          </a:prstGeom>
          <a:ln>
            <a:solidFill>
              <a:srgbClr val="FF0000"/>
            </a:solidFill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"/>
          <p:cNvCxnSpPr/>
          <p:nvPr/>
        </p:nvCxnSpPr>
        <p:spPr>
          <a:xfrm>
            <a:off x="395536" y="4725144"/>
            <a:ext cx="1296144" cy="0"/>
          </a:xfrm>
          <a:prstGeom prst="line">
            <a:avLst/>
          </a:prstGeom>
          <a:ln>
            <a:solidFill>
              <a:srgbClr val="92D05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1979712" y="4509120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d: alcance o distancia máxima</a:t>
            </a:r>
            <a:endParaRPr lang="es-ES" dirty="0"/>
          </a:p>
        </p:txBody>
      </p:sp>
      <p:cxnSp>
        <p:nvCxnSpPr>
          <p:cNvPr id="18" name="17 Conector recto"/>
          <p:cNvCxnSpPr/>
          <p:nvPr/>
        </p:nvCxnSpPr>
        <p:spPr>
          <a:xfrm>
            <a:off x="971600" y="5013176"/>
            <a:ext cx="0" cy="792088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1979712" y="5157192"/>
            <a:ext cx="38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h: altura máxima de lanzamiento</a:t>
            </a:r>
            <a:endParaRPr lang="es-ES" dirty="0"/>
          </a:p>
        </p:txBody>
      </p:sp>
      <p:cxnSp>
        <p:nvCxnSpPr>
          <p:cNvPr id="21" name="20 Conector recto de flecha"/>
          <p:cNvCxnSpPr/>
          <p:nvPr/>
        </p:nvCxnSpPr>
        <p:spPr>
          <a:xfrm flipV="1">
            <a:off x="539552" y="5949280"/>
            <a:ext cx="648072" cy="64807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/>
          <p:nvPr/>
        </p:nvSpPr>
        <p:spPr>
          <a:xfrm>
            <a:off x="1691680" y="5949280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Vo: velocidad inicial, se divide en Vox (eje “x”) y Voy (eje “y”)</a:t>
            </a:r>
            <a:endParaRPr lang="es-ES" dirty="0"/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5292080" y="594928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1763688" y="594928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6804248" y="594928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8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0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CuadroTexto"/>
          <p:cNvSpPr txBox="1"/>
          <p:nvPr/>
        </p:nvSpPr>
        <p:spPr>
          <a:xfrm>
            <a:off x="683568" y="3140968"/>
            <a:ext cx="2808312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La trayectoria es una parábola al revés</a:t>
            </a:r>
            <a:endParaRPr lang="es-ES" sz="2000" dirty="0"/>
          </a:p>
        </p:txBody>
      </p:sp>
      <p:pic>
        <p:nvPicPr>
          <p:cNvPr id="7170" name="Picture 2" descr="http://www.disfrutalasmatematicas.com/geometria/images/parabola-socc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2132856"/>
            <a:ext cx="3560833" cy="2880320"/>
          </a:xfrm>
          <a:prstGeom prst="rect">
            <a:avLst/>
          </a:prstGeom>
          <a:noFill/>
        </p:spPr>
      </p:pic>
      <p:cxnSp>
        <p:nvCxnSpPr>
          <p:cNvPr id="7" name="6 Conector recto de flecha"/>
          <p:cNvCxnSpPr/>
          <p:nvPr/>
        </p:nvCxnSpPr>
        <p:spPr>
          <a:xfrm>
            <a:off x="3995936" y="342900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9 CuadroTexto"/>
          <p:cNvSpPr txBox="1"/>
          <p:nvPr/>
        </p:nvSpPr>
        <p:spPr>
          <a:xfrm>
            <a:off x="1907704" y="620688"/>
            <a:ext cx="5256584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800" dirty="0" smtClean="0"/>
              <a:t>DATOS A CONSIDERAR</a:t>
            </a:r>
            <a:endParaRPr lang="es-ES" sz="2800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611560" y="1268760"/>
            <a:ext cx="3168352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Debe haber un impulso o fuerza que dispare al proyectil</a:t>
            </a:r>
            <a:endParaRPr lang="es-ES" sz="2000" dirty="0"/>
          </a:p>
        </p:txBody>
      </p:sp>
      <p:sp>
        <p:nvSpPr>
          <p:cNvPr id="8" name="7 CuadroTexto"/>
          <p:cNvSpPr txBox="1"/>
          <p:nvPr/>
        </p:nvSpPr>
        <p:spPr>
          <a:xfrm>
            <a:off x="755576" y="4005064"/>
            <a:ext cx="3024336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Debe haber una Velocidad inicial de lanzamiento</a:t>
            </a:r>
            <a:endParaRPr lang="es-ES" sz="2000" dirty="0"/>
          </a:p>
        </p:txBody>
      </p:sp>
      <p:pic>
        <p:nvPicPr>
          <p:cNvPr id="2050" name="Picture 2" descr="C:\Users\Familia\Desktop\Vi parabol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1700808"/>
            <a:ext cx="3528392" cy="2650647"/>
          </a:xfrm>
          <a:prstGeom prst="rect">
            <a:avLst/>
          </a:prstGeom>
          <a:noFill/>
        </p:spPr>
      </p:pic>
      <p:sp>
        <p:nvSpPr>
          <p:cNvPr id="11" name="10 Flecha derecha"/>
          <p:cNvSpPr/>
          <p:nvPr/>
        </p:nvSpPr>
        <p:spPr>
          <a:xfrm rot="19712037">
            <a:off x="5210267" y="3731316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derecha"/>
          <p:cNvSpPr/>
          <p:nvPr/>
        </p:nvSpPr>
        <p:spPr>
          <a:xfrm rot="19712037">
            <a:off x="745771" y="5963564"/>
            <a:ext cx="432048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CuadroTexto"/>
          <p:cNvSpPr txBox="1"/>
          <p:nvPr/>
        </p:nvSpPr>
        <p:spPr>
          <a:xfrm>
            <a:off x="1187624" y="5949280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: impulso o fuerza (F) inicial de lanzamiento</a:t>
            </a:r>
            <a:endParaRPr lang="es-ES" dirty="0"/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3203848" y="5949280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5436096" y="4581128"/>
            <a:ext cx="2664296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Vx: siempre constante</a:t>
            </a:r>
          </a:p>
          <a:p>
            <a:r>
              <a:rPr lang="es-ES" dirty="0" smtClean="0"/>
              <a:t>Vy: varia</a:t>
            </a:r>
            <a:endParaRPr lang="es-ES" dirty="0"/>
          </a:p>
        </p:txBody>
      </p:sp>
      <p:sp>
        <p:nvSpPr>
          <p:cNvPr id="17" name="16 Rectángulo"/>
          <p:cNvSpPr/>
          <p:nvPr/>
        </p:nvSpPr>
        <p:spPr>
          <a:xfrm>
            <a:off x="5292080" y="5301208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>
                <a:solidFill>
                  <a:srgbClr val="FF0000"/>
                </a:solidFill>
              </a:rPr>
              <a:t>α</a:t>
            </a:r>
            <a:endParaRPr lang="es-ES" dirty="0"/>
          </a:p>
        </p:txBody>
      </p:sp>
      <p:sp>
        <p:nvSpPr>
          <p:cNvPr id="18" name="17 CuadroTexto"/>
          <p:cNvSpPr txBox="1"/>
          <p:nvPr/>
        </p:nvSpPr>
        <p:spPr>
          <a:xfrm>
            <a:off x="5508104" y="5301208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: Ángulo de lanzamiento</a:t>
            </a:r>
          </a:p>
          <a:p>
            <a:r>
              <a:rPr lang="es-ES" dirty="0" smtClean="0"/>
              <a:t> (distinto a 90º)</a:t>
            </a:r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5508104" y="404664"/>
            <a:ext cx="259228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y: Vi sen</a:t>
            </a:r>
            <a:endParaRPr lang="es-ES" dirty="0"/>
          </a:p>
        </p:txBody>
      </p:sp>
      <p:sp>
        <p:nvSpPr>
          <p:cNvPr id="20" name="19 Rectángulo"/>
          <p:cNvSpPr/>
          <p:nvPr/>
        </p:nvSpPr>
        <p:spPr>
          <a:xfrm>
            <a:off x="6444208" y="404664"/>
            <a:ext cx="338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 smtClean="0"/>
              <a:t>α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5508104" y="908720"/>
            <a:ext cx="2592288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x: Vi cos </a:t>
            </a:r>
            <a:r>
              <a:rPr lang="el-GR" b="1" dirty="0" smtClean="0"/>
              <a:t>α</a:t>
            </a:r>
            <a:endParaRPr lang="es-E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 animBg="1"/>
      <p:bldP spid="12" grpId="0" animBg="1"/>
      <p:bldP spid="13" grpId="0"/>
      <p:bldP spid="16" grpId="0" animBg="1"/>
      <p:bldP spid="17" grpId="0"/>
      <p:bldP spid="18" grpId="0"/>
      <p:bldP spid="19" grpId="0" animBg="1"/>
      <p:bldP spid="20" grpId="0"/>
      <p:bldP spid="2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683568" y="1412776"/>
            <a:ext cx="2952328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El lanzamiento se genera en un plano</a:t>
            </a:r>
            <a:endParaRPr lang="es-ES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755576" y="4077072"/>
            <a:ext cx="295232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Un proyectil avanza horizontal y verticalmente</a:t>
            </a:r>
            <a:endParaRPr lang="es-ES" sz="2000" dirty="0"/>
          </a:p>
        </p:txBody>
      </p:sp>
      <p:cxnSp>
        <p:nvCxnSpPr>
          <p:cNvPr id="11" name="10 Conector recto de flecha"/>
          <p:cNvCxnSpPr/>
          <p:nvPr/>
        </p:nvCxnSpPr>
        <p:spPr>
          <a:xfrm flipV="1">
            <a:off x="5580112" y="1772816"/>
            <a:ext cx="0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5436096" y="3933056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21 Conector recto de flecha"/>
          <p:cNvCxnSpPr/>
          <p:nvPr/>
        </p:nvCxnSpPr>
        <p:spPr>
          <a:xfrm>
            <a:off x="5652120" y="4149080"/>
            <a:ext cx="288032" cy="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6084168" y="4149080"/>
            <a:ext cx="288032" cy="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6516216" y="4149080"/>
            <a:ext cx="288032" cy="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6948264" y="4149080"/>
            <a:ext cx="288032" cy="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/>
          <p:nvPr/>
        </p:nvCxnSpPr>
        <p:spPr>
          <a:xfrm>
            <a:off x="7380312" y="4149080"/>
            <a:ext cx="288032" cy="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 de flecha"/>
          <p:cNvCxnSpPr/>
          <p:nvPr/>
        </p:nvCxnSpPr>
        <p:spPr>
          <a:xfrm>
            <a:off x="7740352" y="4149080"/>
            <a:ext cx="288032" cy="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32 Conector recto de flecha"/>
          <p:cNvCxnSpPr/>
          <p:nvPr/>
        </p:nvCxnSpPr>
        <p:spPr>
          <a:xfrm flipV="1">
            <a:off x="5436096" y="35730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 de flecha"/>
          <p:cNvCxnSpPr/>
          <p:nvPr/>
        </p:nvCxnSpPr>
        <p:spPr>
          <a:xfrm flipV="1">
            <a:off x="5436096" y="321297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/>
          <p:nvPr/>
        </p:nvCxnSpPr>
        <p:spPr>
          <a:xfrm flipV="1">
            <a:off x="5436096" y="285293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Conector recto de flecha"/>
          <p:cNvCxnSpPr/>
          <p:nvPr/>
        </p:nvCxnSpPr>
        <p:spPr>
          <a:xfrm flipV="1">
            <a:off x="5436096" y="249289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 flipV="1">
            <a:off x="5436096" y="213285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 flipV="1">
            <a:off x="5436096" y="1772816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CuadroTexto"/>
          <p:cNvSpPr txBox="1"/>
          <p:nvPr/>
        </p:nvSpPr>
        <p:spPr>
          <a:xfrm>
            <a:off x="4788024" y="134076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verticalmente</a:t>
            </a:r>
            <a:endParaRPr lang="es-ES" dirty="0"/>
          </a:p>
        </p:txBody>
      </p:sp>
      <p:sp>
        <p:nvSpPr>
          <p:cNvPr id="44" name="43 CuadroTexto"/>
          <p:cNvSpPr txBox="1"/>
          <p:nvPr/>
        </p:nvSpPr>
        <p:spPr>
          <a:xfrm>
            <a:off x="5868144" y="422108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horizontalmente</a:t>
            </a:r>
            <a:endParaRPr lang="es-ES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755576" y="1268760"/>
            <a:ext cx="259228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El tiempo de subida vale lo mismo que el tiempo de bajada</a:t>
            </a:r>
            <a:endParaRPr lang="es-ES" sz="2000" dirty="0"/>
          </a:p>
        </p:txBody>
      </p:sp>
      <p:sp>
        <p:nvSpPr>
          <p:cNvPr id="7" name="6 CuadroTexto"/>
          <p:cNvSpPr txBox="1"/>
          <p:nvPr/>
        </p:nvSpPr>
        <p:spPr>
          <a:xfrm>
            <a:off x="683568" y="3573016"/>
            <a:ext cx="3096344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El eje vertical obedece a las leyes de Galileo, y el eje horizontal a las leyes de la cinemática </a:t>
            </a:r>
            <a:endParaRPr lang="es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4788024" y="1196752"/>
            <a:ext cx="3456384" cy="51935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Tsubida = Tbajada</a:t>
            </a:r>
            <a:endParaRPr lang="es-ES" dirty="0"/>
          </a:p>
        </p:txBody>
      </p:sp>
      <p:sp>
        <p:nvSpPr>
          <p:cNvPr id="11" name="10 CuadroTexto"/>
          <p:cNvSpPr txBox="1"/>
          <p:nvPr/>
        </p:nvSpPr>
        <p:spPr>
          <a:xfrm>
            <a:off x="4788024" y="2060848"/>
            <a:ext cx="3456384" cy="519351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t: Tsubida + Tbajada  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4283968" y="3284984"/>
            <a:ext cx="38884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Leyes de Galileo</a:t>
            </a:r>
          </a:p>
          <a:p>
            <a:pPr algn="ctr"/>
            <a:r>
              <a:rPr lang="es-ES" b="1" dirty="0" smtClean="0"/>
              <a:t>(bajada) </a:t>
            </a:r>
          </a:p>
          <a:p>
            <a:pPr algn="ctr"/>
            <a:endParaRPr lang="es-ES" dirty="0" smtClean="0"/>
          </a:p>
          <a:p>
            <a:endParaRPr lang="es-ES" dirty="0"/>
          </a:p>
        </p:txBody>
      </p:sp>
      <p:pic>
        <p:nvPicPr>
          <p:cNvPr id="5122" name="Picture 2" descr="http://tex.z-dn.net/?f=h%3DVot%2B+%5Cfrac%7B1%7D%7B2%7D+gt%5E2%0A%0A%0A%5C+%5C%0A%0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36096" y="3933056"/>
            <a:ext cx="1728192" cy="314217"/>
          </a:xfrm>
          <a:prstGeom prst="rect">
            <a:avLst/>
          </a:prstGeom>
          <a:noFill/>
        </p:spPr>
      </p:pic>
      <p:sp>
        <p:nvSpPr>
          <p:cNvPr id="13" name="12 CuadroTexto"/>
          <p:cNvSpPr txBox="1"/>
          <p:nvPr/>
        </p:nvSpPr>
        <p:spPr>
          <a:xfrm>
            <a:off x="5364088" y="4293096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Vf = Vo + gt</a:t>
            </a:r>
            <a:endParaRPr lang="es-ES" dirty="0"/>
          </a:p>
        </p:txBody>
      </p:sp>
      <p:pic>
        <p:nvPicPr>
          <p:cNvPr id="5124" name="Picture 4" descr="http://forum.lawebdefisica.com/vlatex/pics/19_d32c1dbb95342dd688b0c3ced530fb3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36096" y="4797152"/>
            <a:ext cx="1600673" cy="298164"/>
          </a:xfrm>
          <a:prstGeom prst="rect">
            <a:avLst/>
          </a:prstGeom>
          <a:noFill/>
        </p:spPr>
      </p:pic>
      <p:sp>
        <p:nvSpPr>
          <p:cNvPr id="15" name="14 CuadroTexto"/>
          <p:cNvSpPr txBox="1"/>
          <p:nvPr/>
        </p:nvSpPr>
        <p:spPr>
          <a:xfrm>
            <a:off x="5148064" y="5517232"/>
            <a:ext cx="27363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b="1" dirty="0" smtClean="0"/>
              <a:t>Ley de Cinemática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5126" name="Picture 6" descr="http://phys.columbia.edu/~tutorial/propagation/f_4_2_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24128" y="5877272"/>
            <a:ext cx="1008112" cy="496751"/>
          </a:xfrm>
          <a:prstGeom prst="rect">
            <a:avLst/>
          </a:prstGeom>
          <a:noFill/>
        </p:spPr>
      </p:pic>
      <p:cxnSp>
        <p:nvCxnSpPr>
          <p:cNvPr id="20" name="19 Conector recto"/>
          <p:cNvCxnSpPr/>
          <p:nvPr/>
        </p:nvCxnSpPr>
        <p:spPr>
          <a:xfrm>
            <a:off x="4716016" y="3212976"/>
            <a:ext cx="0" cy="3240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>
            <a:off x="4716016" y="6453336"/>
            <a:ext cx="30243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"/>
          <p:cNvCxnSpPr/>
          <p:nvPr/>
        </p:nvCxnSpPr>
        <p:spPr>
          <a:xfrm flipV="1">
            <a:off x="7740352" y="3212976"/>
            <a:ext cx="0" cy="32403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"/>
          <p:cNvCxnSpPr/>
          <p:nvPr/>
        </p:nvCxnSpPr>
        <p:spPr>
          <a:xfrm flipH="1">
            <a:off x="4716016" y="3212976"/>
            <a:ext cx="30243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"/>
          <p:cNvCxnSpPr/>
          <p:nvPr/>
        </p:nvCxnSpPr>
        <p:spPr>
          <a:xfrm>
            <a:off x="4716016" y="5301208"/>
            <a:ext cx="3024336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251520" y="5517232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>
                <a:solidFill>
                  <a:srgbClr val="C00000"/>
                </a:solidFill>
              </a:rPr>
              <a:t>NOTA: En las leyes de Galileo, los signos dependen de la bajada (signos positivos) o subida (signos negativos) del movimiento.</a:t>
            </a:r>
            <a:endParaRPr lang="es-ES" dirty="0">
              <a:solidFill>
                <a:srgbClr val="C00000"/>
              </a:solidFill>
            </a:endParaRPr>
          </a:p>
        </p:txBody>
      </p:sp>
      <p:cxnSp>
        <p:nvCxnSpPr>
          <p:cNvPr id="38" name="37 Conector recto de flecha"/>
          <p:cNvCxnSpPr/>
          <p:nvPr/>
        </p:nvCxnSpPr>
        <p:spPr>
          <a:xfrm flipV="1">
            <a:off x="4067944" y="4149080"/>
            <a:ext cx="1224136" cy="1512168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41 Conector recto de flecha"/>
          <p:cNvCxnSpPr/>
          <p:nvPr/>
        </p:nvCxnSpPr>
        <p:spPr>
          <a:xfrm flipV="1">
            <a:off x="4067944" y="4581128"/>
            <a:ext cx="1296144" cy="1080120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 flipV="1">
            <a:off x="4067944" y="5013176"/>
            <a:ext cx="1296144" cy="648072"/>
          </a:xfrm>
          <a:prstGeom prst="straightConnector1">
            <a:avLst/>
          </a:prstGeom>
          <a:ln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1" grpId="0" animBg="1"/>
      <p:bldP spid="12" grpId="0"/>
      <p:bldP spid="13" grpId="0"/>
      <p:bldP spid="15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Familia\Desktop\parabola dist maxim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564904"/>
            <a:ext cx="4620325" cy="2232248"/>
          </a:xfrm>
          <a:prstGeom prst="rect">
            <a:avLst/>
          </a:prstGeom>
          <a:noFill/>
        </p:spPr>
      </p:pic>
      <p:sp>
        <p:nvSpPr>
          <p:cNvPr id="4" name="3 CuadroTexto"/>
          <p:cNvSpPr txBox="1"/>
          <p:nvPr/>
        </p:nvSpPr>
        <p:spPr>
          <a:xfrm>
            <a:off x="2915816" y="836712"/>
            <a:ext cx="3312368" cy="101566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ES" sz="2000" dirty="0" smtClean="0"/>
              <a:t>Todo lanzamiento tiene un alcance máximo (d), y una altura máxima (h)</a:t>
            </a:r>
            <a:endParaRPr lang="es-ES" sz="2000" dirty="0"/>
          </a:p>
        </p:txBody>
      </p:sp>
      <p:cxnSp>
        <p:nvCxnSpPr>
          <p:cNvPr id="6" name="5 Conector recto"/>
          <p:cNvCxnSpPr/>
          <p:nvPr/>
        </p:nvCxnSpPr>
        <p:spPr>
          <a:xfrm flipV="1">
            <a:off x="4644008" y="3284984"/>
            <a:ext cx="0" cy="115212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6 Arco"/>
          <p:cNvSpPr/>
          <p:nvPr/>
        </p:nvSpPr>
        <p:spPr>
          <a:xfrm>
            <a:off x="3275856" y="3284984"/>
            <a:ext cx="2808312" cy="1440160"/>
          </a:xfrm>
          <a:prstGeom prst="arc">
            <a:avLst>
              <a:gd name="adj1" fmla="val 16200000"/>
              <a:gd name="adj2" fmla="val 2119500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CuadroTexto"/>
          <p:cNvSpPr txBox="1"/>
          <p:nvPr/>
        </p:nvSpPr>
        <p:spPr>
          <a:xfrm>
            <a:off x="3563888" y="2780928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 smtClean="0"/>
              <a:t>Altura máxima (h)</a:t>
            </a:r>
            <a:endParaRPr lang="es-ES" dirty="0"/>
          </a:p>
        </p:txBody>
      </p:sp>
      <p:sp>
        <p:nvSpPr>
          <p:cNvPr id="11" name="10 Redondear rectángulo de esquina diagonal"/>
          <p:cNvSpPr/>
          <p:nvPr/>
        </p:nvSpPr>
        <p:spPr>
          <a:xfrm>
            <a:off x="4283968" y="4725144"/>
            <a:ext cx="432048" cy="360040"/>
          </a:xfrm>
          <a:prstGeom prst="round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4355976" y="4725144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d</a:t>
            </a:r>
            <a:endParaRPr lang="es-ES" dirty="0"/>
          </a:p>
        </p:txBody>
      </p:sp>
      <p:cxnSp>
        <p:nvCxnSpPr>
          <p:cNvPr id="14" name="13 Conector recto"/>
          <p:cNvCxnSpPr/>
          <p:nvPr/>
        </p:nvCxnSpPr>
        <p:spPr>
          <a:xfrm>
            <a:off x="2339752" y="4941168"/>
            <a:ext cx="187220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15 Conector recto"/>
          <p:cNvCxnSpPr/>
          <p:nvPr/>
        </p:nvCxnSpPr>
        <p:spPr>
          <a:xfrm>
            <a:off x="4788024" y="4941168"/>
            <a:ext cx="19442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17 CuadroTexto"/>
          <p:cNvSpPr txBox="1"/>
          <p:nvPr/>
        </p:nvSpPr>
        <p:spPr>
          <a:xfrm>
            <a:off x="3347864" y="5229200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Alcance máximo (d)</a:t>
            </a:r>
            <a:endParaRPr lang="es-ES" dirty="0"/>
          </a:p>
        </p:txBody>
      </p:sp>
      <p:sp>
        <p:nvSpPr>
          <p:cNvPr id="21" name="20 Rectángulo"/>
          <p:cNvSpPr/>
          <p:nvPr/>
        </p:nvSpPr>
        <p:spPr>
          <a:xfrm>
            <a:off x="4788024" y="3645024"/>
            <a:ext cx="288032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21 CuadroTexto"/>
          <p:cNvSpPr txBox="1"/>
          <p:nvPr/>
        </p:nvSpPr>
        <p:spPr>
          <a:xfrm>
            <a:off x="4788024" y="364502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h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3059832" y="5733256"/>
            <a:ext cx="295232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d máx. = </a:t>
            </a:r>
            <a:r>
              <a:rPr lang="es-ES" dirty="0" smtClean="0">
                <a:solidFill>
                  <a:srgbClr val="FF0000"/>
                </a:solidFill>
              </a:rPr>
              <a:t>V</a:t>
            </a:r>
            <a:r>
              <a:rPr lang="es-ES" dirty="0" smtClean="0"/>
              <a:t>  x  </a:t>
            </a:r>
            <a:r>
              <a:rPr lang="es-ES" dirty="0" smtClean="0">
                <a:solidFill>
                  <a:srgbClr val="FF0000"/>
                </a:solidFill>
              </a:rPr>
              <a:t>t</a:t>
            </a:r>
            <a:r>
              <a:rPr lang="es-ES" dirty="0" smtClean="0"/>
              <a:t>  x  </a:t>
            </a:r>
            <a:r>
              <a:rPr lang="es-ES" dirty="0" smtClean="0">
                <a:solidFill>
                  <a:srgbClr val="FF0000"/>
                </a:solidFill>
              </a:rPr>
              <a:t>cos </a:t>
            </a:r>
            <a:r>
              <a:rPr lang="el-GR" b="1" dirty="0" smtClean="0">
                <a:solidFill>
                  <a:srgbClr val="FF0000"/>
                </a:solidFill>
              </a:rPr>
              <a:t>α</a:t>
            </a:r>
            <a:r>
              <a:rPr lang="es-ES" dirty="0" smtClean="0"/>
              <a:t> </a:t>
            </a:r>
            <a:endParaRPr lang="es-E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3059832" y="6237312"/>
            <a:ext cx="2952328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" dirty="0" smtClean="0"/>
              <a:t>d máx. = </a:t>
            </a:r>
            <a:r>
              <a:rPr lang="es-ES" dirty="0" smtClean="0">
                <a:solidFill>
                  <a:srgbClr val="FF0000"/>
                </a:solidFill>
              </a:rPr>
              <a:t>Vx</a:t>
            </a:r>
            <a:r>
              <a:rPr lang="es-ES" dirty="0" smtClean="0"/>
              <a:t>  x  </a:t>
            </a:r>
            <a:r>
              <a:rPr lang="es-ES" dirty="0" smtClean="0">
                <a:solidFill>
                  <a:srgbClr val="FF0000"/>
                </a:solidFill>
              </a:rPr>
              <a:t>t</a:t>
            </a:r>
            <a:endParaRPr lang="es-E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/>
      <p:bldP spid="22" grpId="0"/>
      <p:bldP spid="24" grpId="0" animBg="1"/>
      <p:bldP spid="2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 resumen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CL" dirty="0" smtClean="0"/>
              <a:t>    Y</a:t>
            </a:r>
          </a:p>
          <a:p>
            <a:endParaRPr lang="es-CL" dirty="0"/>
          </a:p>
          <a:p>
            <a:pPr marL="0" indent="0">
              <a:buNone/>
            </a:pPr>
            <a:r>
              <a:rPr lang="es-CL" dirty="0" smtClean="0"/>
              <a:t>                                                       </a:t>
            </a:r>
          </a:p>
          <a:p>
            <a:pPr marL="0" indent="0">
              <a:buNone/>
            </a:pPr>
            <a:r>
              <a:rPr lang="es-CL" dirty="0" smtClean="0"/>
              <a:t>                                                     </a:t>
            </a:r>
            <a:endParaRPr lang="es-CL" dirty="0"/>
          </a:p>
          <a:p>
            <a:pPr marL="0" indent="0">
              <a:buNone/>
            </a:pPr>
            <a:r>
              <a:rPr lang="es-CL" dirty="0" smtClean="0"/>
              <a:t>                                           </a:t>
            </a:r>
            <a:r>
              <a:rPr lang="es-CL" sz="1900" dirty="0" err="1" smtClean="0"/>
              <a:t>Vf</a:t>
            </a:r>
            <a:r>
              <a:rPr lang="es-CL" sz="1900" dirty="0" smtClean="0"/>
              <a:t>= 0</a:t>
            </a:r>
            <a:r>
              <a:rPr lang="es-CL" sz="1700" dirty="0" smtClean="0">
                <a:solidFill>
                  <a:srgbClr val="0070C0"/>
                </a:solidFill>
              </a:rPr>
              <a:t> </a:t>
            </a:r>
            <a:endParaRPr lang="es-CL" sz="3000" dirty="0" smtClean="0">
              <a:solidFill>
                <a:srgbClr val="0070C0"/>
              </a:solidFill>
            </a:endParaRPr>
          </a:p>
          <a:p>
            <a:endParaRPr lang="es-CL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                                                                                                                                                           </a:t>
            </a:r>
            <a:endParaRPr lang="es-CL" dirty="0"/>
          </a:p>
          <a:p>
            <a:pPr marL="0" indent="0">
              <a:buNone/>
            </a:pPr>
            <a:r>
              <a:rPr lang="es-CL" dirty="0" smtClean="0"/>
              <a:t>                                                                                      X</a:t>
            </a:r>
            <a:endParaRPr lang="es-CL" dirty="0"/>
          </a:p>
          <a:p>
            <a:pPr marL="0" indent="0">
              <a:buNone/>
            </a:pPr>
            <a:r>
              <a:rPr lang="es-CL" dirty="0" smtClean="0"/>
              <a:t>                                                                               </a:t>
            </a:r>
            <a:endParaRPr lang="es-CL" dirty="0"/>
          </a:p>
        </p:txBody>
      </p:sp>
      <p:cxnSp>
        <p:nvCxnSpPr>
          <p:cNvPr id="5" name="4 Conector recto de flecha"/>
          <p:cNvCxnSpPr/>
          <p:nvPr/>
        </p:nvCxnSpPr>
        <p:spPr>
          <a:xfrm flipV="1">
            <a:off x="1043608" y="1556792"/>
            <a:ext cx="0" cy="38884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>
            <a:off x="899592" y="5445224"/>
            <a:ext cx="64807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19 Conector recto de flecha"/>
          <p:cNvCxnSpPr/>
          <p:nvPr/>
        </p:nvCxnSpPr>
        <p:spPr>
          <a:xfrm flipV="1">
            <a:off x="1031781" y="4911002"/>
            <a:ext cx="159657" cy="5604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/>
          <p:nvPr/>
        </p:nvCxnSpPr>
        <p:spPr>
          <a:xfrm>
            <a:off x="5942300" y="2777522"/>
            <a:ext cx="534929" cy="319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>
            <a:off x="6108960" y="2457688"/>
            <a:ext cx="504056" cy="3198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/>
          <p:nvPr/>
        </p:nvCxnSpPr>
        <p:spPr>
          <a:xfrm>
            <a:off x="1043608" y="5445224"/>
            <a:ext cx="57606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30 Rectángulo redondeado"/>
          <p:cNvSpPr/>
          <p:nvPr/>
        </p:nvSpPr>
        <p:spPr>
          <a:xfrm>
            <a:off x="1436437" y="2132856"/>
            <a:ext cx="4464496" cy="64466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 En el eje X, la velocidad del proyectil es CONSTANTE.</a:t>
            </a:r>
            <a:endParaRPr lang="es-CL" dirty="0"/>
          </a:p>
        </p:txBody>
      </p:sp>
      <p:sp>
        <p:nvSpPr>
          <p:cNvPr id="36" name="35 Rectángulo redondeado"/>
          <p:cNvSpPr/>
          <p:nvPr/>
        </p:nvSpPr>
        <p:spPr>
          <a:xfrm>
            <a:off x="6569305" y="2944216"/>
            <a:ext cx="1891697" cy="740689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/>
              <a:t>L</a:t>
            </a:r>
            <a:r>
              <a:rPr lang="es-CL" sz="1600" dirty="0" smtClean="0"/>
              <a:t>a velocidad no varía</a:t>
            </a:r>
            <a:endParaRPr lang="es-CL" sz="1600" dirty="0"/>
          </a:p>
        </p:txBody>
      </p:sp>
      <p:cxnSp>
        <p:nvCxnSpPr>
          <p:cNvPr id="39" name="38 Conector recto de flecha"/>
          <p:cNvCxnSpPr/>
          <p:nvPr/>
        </p:nvCxnSpPr>
        <p:spPr>
          <a:xfrm flipV="1">
            <a:off x="1243991" y="4293096"/>
            <a:ext cx="57606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/>
          <p:nvPr/>
        </p:nvCxnSpPr>
        <p:spPr>
          <a:xfrm flipV="1">
            <a:off x="1835696" y="3789040"/>
            <a:ext cx="936104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 flipV="1">
            <a:off x="2876597" y="3580770"/>
            <a:ext cx="79208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45 Conector recto de flecha"/>
          <p:cNvCxnSpPr/>
          <p:nvPr/>
        </p:nvCxnSpPr>
        <p:spPr>
          <a:xfrm>
            <a:off x="3733023" y="356797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>
            <a:off x="4800350" y="3580770"/>
            <a:ext cx="720080" cy="2082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49 Conector recto de flecha"/>
          <p:cNvCxnSpPr/>
          <p:nvPr/>
        </p:nvCxnSpPr>
        <p:spPr>
          <a:xfrm>
            <a:off x="5583048" y="3813659"/>
            <a:ext cx="718505" cy="479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recto de flecha"/>
          <p:cNvCxnSpPr/>
          <p:nvPr/>
        </p:nvCxnSpPr>
        <p:spPr>
          <a:xfrm>
            <a:off x="6394174" y="4333989"/>
            <a:ext cx="350263" cy="5351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 de flecha"/>
          <p:cNvCxnSpPr/>
          <p:nvPr/>
        </p:nvCxnSpPr>
        <p:spPr>
          <a:xfrm>
            <a:off x="6744437" y="4911002"/>
            <a:ext cx="252617" cy="5604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67 Flecha abajo"/>
          <p:cNvSpPr/>
          <p:nvPr/>
        </p:nvSpPr>
        <p:spPr>
          <a:xfrm>
            <a:off x="7338786" y="3813659"/>
            <a:ext cx="576064" cy="520330"/>
          </a:xfrm>
          <a:prstGeom prst="down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9" name="68 Rectángulo redondeado"/>
          <p:cNvSpPr/>
          <p:nvPr/>
        </p:nvSpPr>
        <p:spPr>
          <a:xfrm>
            <a:off x="6870745" y="4437113"/>
            <a:ext cx="1886497" cy="47389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400" dirty="0"/>
              <a:t>S</a:t>
            </a:r>
            <a:r>
              <a:rPr lang="es-CL" sz="1400" dirty="0" smtClean="0"/>
              <a:t>e rige:                    V= distancia/tiempo</a:t>
            </a:r>
            <a:endParaRPr lang="es-CL" sz="1400" dirty="0"/>
          </a:p>
        </p:txBody>
      </p:sp>
      <p:cxnSp>
        <p:nvCxnSpPr>
          <p:cNvPr id="73" name="72 Conector recto de flecha"/>
          <p:cNvCxnSpPr/>
          <p:nvPr/>
        </p:nvCxnSpPr>
        <p:spPr>
          <a:xfrm>
            <a:off x="1243991" y="4869160"/>
            <a:ext cx="59170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74 Conector recto de flecha"/>
          <p:cNvCxnSpPr/>
          <p:nvPr/>
        </p:nvCxnSpPr>
        <p:spPr>
          <a:xfrm>
            <a:off x="1835696" y="4221088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" name="76 Conector recto de flecha"/>
          <p:cNvCxnSpPr/>
          <p:nvPr/>
        </p:nvCxnSpPr>
        <p:spPr>
          <a:xfrm>
            <a:off x="2876597" y="3724786"/>
            <a:ext cx="61528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78 Conector recto de flecha"/>
          <p:cNvCxnSpPr/>
          <p:nvPr/>
        </p:nvCxnSpPr>
        <p:spPr>
          <a:xfrm>
            <a:off x="4800350" y="358077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80 Conector recto de flecha"/>
          <p:cNvCxnSpPr/>
          <p:nvPr/>
        </p:nvCxnSpPr>
        <p:spPr>
          <a:xfrm>
            <a:off x="5583048" y="3813659"/>
            <a:ext cx="55909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4" name="83 Conector recto de flecha"/>
          <p:cNvCxnSpPr/>
          <p:nvPr/>
        </p:nvCxnSpPr>
        <p:spPr>
          <a:xfrm>
            <a:off x="6394174" y="4333989"/>
            <a:ext cx="350263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88 Elipse"/>
          <p:cNvSpPr/>
          <p:nvPr/>
        </p:nvSpPr>
        <p:spPr>
          <a:xfrm>
            <a:off x="905139" y="5735755"/>
            <a:ext cx="1971458" cy="57606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 smtClean="0"/>
              <a:t>Velocidad es la misma</a:t>
            </a:r>
            <a:endParaRPr lang="es-CL" sz="16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20368" y="4194297"/>
            <a:ext cx="2456901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530184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31" grpId="0" animBg="1"/>
      <p:bldP spid="36" grpId="0" animBg="1"/>
      <p:bldP spid="68" grpId="0" animBg="1"/>
      <p:bldP spid="69" grpId="0" animBg="1"/>
      <p:bldP spid="8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 resumen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7467600" cy="4873752"/>
          </a:xfrm>
        </p:spPr>
        <p:txBody>
          <a:bodyPr/>
          <a:lstStyle/>
          <a:p>
            <a:r>
              <a:rPr lang="es-CL" dirty="0" smtClean="0"/>
              <a:t> Y</a:t>
            </a:r>
          </a:p>
          <a:p>
            <a:endParaRPr lang="es-CL" dirty="0"/>
          </a:p>
          <a:p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                              </a:t>
            </a:r>
            <a:r>
              <a:rPr lang="es-CL" sz="1600" dirty="0" err="1" smtClean="0"/>
              <a:t>Vf</a:t>
            </a:r>
            <a:r>
              <a:rPr lang="es-CL" sz="1600" dirty="0" smtClean="0"/>
              <a:t> =0</a:t>
            </a:r>
            <a:endParaRPr lang="es-CL" sz="1600" dirty="0"/>
          </a:p>
          <a:p>
            <a:endParaRPr lang="es-CL" dirty="0" smtClean="0"/>
          </a:p>
          <a:p>
            <a:endParaRPr lang="es-CL" dirty="0"/>
          </a:p>
          <a:p>
            <a:endParaRPr lang="es-CL" dirty="0" smtClean="0"/>
          </a:p>
          <a:p>
            <a:pPr marL="0" indent="0">
              <a:buNone/>
            </a:pPr>
            <a:r>
              <a:rPr lang="es-CL" dirty="0" smtClean="0"/>
              <a:t>                                                              </a:t>
            </a:r>
          </a:p>
          <a:p>
            <a:pPr marL="0" indent="0">
              <a:buNone/>
            </a:pPr>
            <a:r>
              <a:rPr lang="es-CL" dirty="0"/>
              <a:t> </a:t>
            </a:r>
            <a:r>
              <a:rPr lang="es-CL" dirty="0" smtClean="0"/>
              <a:t>                                                                 X</a:t>
            </a:r>
            <a:endParaRPr lang="es-CL" dirty="0"/>
          </a:p>
        </p:txBody>
      </p:sp>
      <p:cxnSp>
        <p:nvCxnSpPr>
          <p:cNvPr id="5" name="4 Conector recto de flecha"/>
          <p:cNvCxnSpPr/>
          <p:nvPr/>
        </p:nvCxnSpPr>
        <p:spPr>
          <a:xfrm flipV="1">
            <a:off x="827584" y="1628800"/>
            <a:ext cx="0" cy="33843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827584" y="4992654"/>
            <a:ext cx="526846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flipV="1">
            <a:off x="827584" y="4283402"/>
            <a:ext cx="288032" cy="679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 flipV="1">
            <a:off x="1278172" y="3495299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14 Conector recto de flecha"/>
          <p:cNvCxnSpPr/>
          <p:nvPr/>
        </p:nvCxnSpPr>
        <p:spPr>
          <a:xfrm flipV="1">
            <a:off x="1995919" y="3133082"/>
            <a:ext cx="936104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3071717" y="3158970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 de flecha"/>
          <p:cNvCxnSpPr/>
          <p:nvPr/>
        </p:nvCxnSpPr>
        <p:spPr>
          <a:xfrm>
            <a:off x="4152545" y="3158970"/>
            <a:ext cx="648072" cy="3240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 de flecha"/>
          <p:cNvCxnSpPr/>
          <p:nvPr/>
        </p:nvCxnSpPr>
        <p:spPr>
          <a:xfrm>
            <a:off x="4861473" y="3529092"/>
            <a:ext cx="504056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 de flecha"/>
          <p:cNvCxnSpPr/>
          <p:nvPr/>
        </p:nvCxnSpPr>
        <p:spPr>
          <a:xfrm>
            <a:off x="5480850" y="4139386"/>
            <a:ext cx="457634" cy="8230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5" name="1024 Conector recto de flecha"/>
          <p:cNvCxnSpPr/>
          <p:nvPr/>
        </p:nvCxnSpPr>
        <p:spPr>
          <a:xfrm flipV="1">
            <a:off x="827584" y="4283402"/>
            <a:ext cx="0" cy="6790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30" name="1029 Conector recto de flecha"/>
          <p:cNvCxnSpPr/>
          <p:nvPr/>
        </p:nvCxnSpPr>
        <p:spPr>
          <a:xfrm flipV="1">
            <a:off x="1278172" y="3495299"/>
            <a:ext cx="0" cy="6440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32" name="1031 Conector recto de flecha"/>
          <p:cNvCxnSpPr/>
          <p:nvPr/>
        </p:nvCxnSpPr>
        <p:spPr>
          <a:xfrm flipV="1">
            <a:off x="1995919" y="3086962"/>
            <a:ext cx="0" cy="3701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38" name="1037 Conector recto de flecha"/>
          <p:cNvCxnSpPr/>
          <p:nvPr/>
        </p:nvCxnSpPr>
        <p:spPr>
          <a:xfrm>
            <a:off x="4152545" y="3158970"/>
            <a:ext cx="0" cy="3701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40" name="1039 Conector recto de flecha"/>
          <p:cNvCxnSpPr/>
          <p:nvPr/>
        </p:nvCxnSpPr>
        <p:spPr>
          <a:xfrm>
            <a:off x="4861473" y="3529092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42" name="1041 Conector recto de flecha"/>
          <p:cNvCxnSpPr/>
          <p:nvPr/>
        </p:nvCxnSpPr>
        <p:spPr>
          <a:xfrm>
            <a:off x="5480850" y="4143371"/>
            <a:ext cx="0" cy="72578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43" name="1042 Rectángulo redondeado"/>
          <p:cNvSpPr/>
          <p:nvPr/>
        </p:nvSpPr>
        <p:spPr>
          <a:xfrm>
            <a:off x="1115616" y="1844824"/>
            <a:ext cx="2346202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 smtClean="0"/>
              <a:t>En el eje Y, la velocidad del proyectil varía.</a:t>
            </a:r>
            <a:endParaRPr lang="es-CL" sz="1600" dirty="0"/>
          </a:p>
        </p:txBody>
      </p:sp>
      <p:cxnSp>
        <p:nvCxnSpPr>
          <p:cNvPr id="1045" name="1044 Conector recto de flecha"/>
          <p:cNvCxnSpPr/>
          <p:nvPr/>
        </p:nvCxnSpPr>
        <p:spPr>
          <a:xfrm>
            <a:off x="3526735" y="2107704"/>
            <a:ext cx="6258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7" name="1046 Rectángulo redondeado"/>
          <p:cNvSpPr/>
          <p:nvPr/>
        </p:nvSpPr>
        <p:spPr>
          <a:xfrm>
            <a:off x="4355976" y="1844824"/>
            <a:ext cx="2232248" cy="72008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Por tanto rigen las fórmulas de Galileo</a:t>
            </a:r>
            <a:endParaRPr lang="es-CL" dirty="0"/>
          </a:p>
        </p:txBody>
      </p:sp>
      <p:cxnSp>
        <p:nvCxnSpPr>
          <p:cNvPr id="1053" name="1052 Conector recto"/>
          <p:cNvCxnSpPr/>
          <p:nvPr/>
        </p:nvCxnSpPr>
        <p:spPr>
          <a:xfrm>
            <a:off x="6732240" y="2204864"/>
            <a:ext cx="5040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5" name="1054 Conector recto de flecha"/>
          <p:cNvCxnSpPr/>
          <p:nvPr/>
        </p:nvCxnSpPr>
        <p:spPr>
          <a:xfrm>
            <a:off x="7236296" y="220486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6" name="1055 Rectángulo"/>
          <p:cNvSpPr/>
          <p:nvPr/>
        </p:nvSpPr>
        <p:spPr>
          <a:xfrm>
            <a:off x="5927023" y="2745345"/>
            <a:ext cx="2592288" cy="4680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h</a:t>
            </a:r>
            <a:r>
              <a:rPr lang="es-CL" dirty="0" smtClean="0"/>
              <a:t>= ho+VoT±1/2 gT</a:t>
            </a:r>
            <a:r>
              <a:rPr lang="es-CL" sz="1050" dirty="0" smtClean="0"/>
              <a:t>2</a:t>
            </a:r>
            <a:endParaRPr lang="es-CL" dirty="0"/>
          </a:p>
        </p:txBody>
      </p:sp>
      <p:sp>
        <p:nvSpPr>
          <p:cNvPr id="1057" name="1056 Rectángulo"/>
          <p:cNvSpPr/>
          <p:nvPr/>
        </p:nvSpPr>
        <p:spPr>
          <a:xfrm>
            <a:off x="5929457" y="3250446"/>
            <a:ext cx="2592288" cy="36221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err="1" smtClean="0"/>
              <a:t>Vf</a:t>
            </a:r>
            <a:r>
              <a:rPr lang="es-CL" dirty="0" smtClean="0"/>
              <a:t>=Vo±1/2gT</a:t>
            </a:r>
            <a:endParaRPr lang="es-CL" dirty="0"/>
          </a:p>
        </p:txBody>
      </p:sp>
      <p:sp>
        <p:nvSpPr>
          <p:cNvPr id="1058" name="1057 Rectángulo"/>
          <p:cNvSpPr/>
          <p:nvPr/>
        </p:nvSpPr>
        <p:spPr>
          <a:xfrm>
            <a:off x="5927023" y="3670215"/>
            <a:ext cx="2592288" cy="35034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Vf</a:t>
            </a:r>
            <a:r>
              <a:rPr lang="es-CL" sz="1050" dirty="0" smtClean="0"/>
              <a:t>2 </a:t>
            </a:r>
            <a:r>
              <a:rPr lang="es-CL" dirty="0" smtClean="0"/>
              <a:t>= Vo</a:t>
            </a:r>
            <a:r>
              <a:rPr lang="es-CL" sz="1050" dirty="0" smtClean="0"/>
              <a:t>2 </a:t>
            </a:r>
            <a:r>
              <a:rPr lang="es-CL" dirty="0" smtClean="0"/>
              <a:t>±2gh</a:t>
            </a:r>
            <a:endParaRPr lang="es-CL" dirty="0"/>
          </a:p>
        </p:txBody>
      </p:sp>
      <p:sp>
        <p:nvSpPr>
          <p:cNvPr id="1060" name="1059 Rectángulo"/>
          <p:cNvSpPr/>
          <p:nvPr/>
        </p:nvSpPr>
        <p:spPr>
          <a:xfrm>
            <a:off x="199703" y="5864741"/>
            <a:ext cx="1550923" cy="36004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H (altura)</a:t>
            </a:r>
            <a:endParaRPr lang="es-CL" dirty="0"/>
          </a:p>
        </p:txBody>
      </p:sp>
      <p:sp>
        <p:nvSpPr>
          <p:cNvPr id="1061" name="1060 Rectángulo"/>
          <p:cNvSpPr/>
          <p:nvPr/>
        </p:nvSpPr>
        <p:spPr>
          <a:xfrm>
            <a:off x="2065068" y="6101479"/>
            <a:ext cx="560941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err="1" smtClean="0"/>
              <a:t>Vo</a:t>
            </a:r>
            <a:r>
              <a:rPr lang="es-CL" dirty="0" smtClean="0"/>
              <a:t> </a:t>
            </a:r>
            <a:endParaRPr lang="es-CL" dirty="0"/>
          </a:p>
        </p:txBody>
      </p:sp>
      <p:cxnSp>
        <p:nvCxnSpPr>
          <p:cNvPr id="1063" name="1062 Conector recto de flecha"/>
          <p:cNvCxnSpPr/>
          <p:nvPr/>
        </p:nvCxnSpPr>
        <p:spPr>
          <a:xfrm flipV="1">
            <a:off x="2702417" y="6012271"/>
            <a:ext cx="415841" cy="20224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4" name="1063 Elipse"/>
          <p:cNvSpPr/>
          <p:nvPr/>
        </p:nvSpPr>
        <p:spPr>
          <a:xfrm>
            <a:off x="3169545" y="5775937"/>
            <a:ext cx="2334317" cy="40449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Vox =</a:t>
            </a:r>
            <a:r>
              <a:rPr lang="es-CL" dirty="0" err="1" smtClean="0"/>
              <a:t>Vo∙cos</a:t>
            </a:r>
            <a:r>
              <a:rPr lang="es-CL" dirty="0" smtClean="0"/>
              <a:t> </a:t>
            </a:r>
            <a:endParaRPr lang="es-CL" dirty="0"/>
          </a:p>
        </p:txBody>
      </p:sp>
      <p:sp>
        <p:nvSpPr>
          <p:cNvPr id="1065" name="1064 Elipse"/>
          <p:cNvSpPr/>
          <p:nvPr/>
        </p:nvSpPr>
        <p:spPr>
          <a:xfrm>
            <a:off x="3169545" y="6319127"/>
            <a:ext cx="2333869" cy="404663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sz="1600" dirty="0" smtClean="0"/>
              <a:t>Voy </a:t>
            </a:r>
            <a:r>
              <a:rPr lang="es-CL" sz="1600" dirty="0"/>
              <a:t>=</a:t>
            </a:r>
            <a:r>
              <a:rPr lang="es-CL" sz="1600" dirty="0" err="1"/>
              <a:t>Vo</a:t>
            </a:r>
            <a:r>
              <a:rPr lang="es-CL" sz="1600" dirty="0" err="1" smtClean="0"/>
              <a:t>∙sen</a:t>
            </a:r>
            <a:r>
              <a:rPr lang="es-CL" sz="1600" dirty="0" smtClean="0"/>
              <a:t> </a:t>
            </a:r>
            <a:r>
              <a:rPr lang="es-CL" sz="1600" dirty="0"/>
              <a:t></a:t>
            </a:r>
          </a:p>
        </p:txBody>
      </p:sp>
      <p:cxnSp>
        <p:nvCxnSpPr>
          <p:cNvPr id="1068" name="1067 Conector recto de flecha"/>
          <p:cNvCxnSpPr/>
          <p:nvPr/>
        </p:nvCxnSpPr>
        <p:spPr>
          <a:xfrm>
            <a:off x="2730553" y="6275118"/>
            <a:ext cx="415842" cy="2022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0" name="1069 Conector recto"/>
          <p:cNvCxnSpPr/>
          <p:nvPr/>
        </p:nvCxnSpPr>
        <p:spPr>
          <a:xfrm>
            <a:off x="3261903" y="6174573"/>
            <a:ext cx="0" cy="1440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2" name="1071 Conector recto"/>
          <p:cNvCxnSpPr/>
          <p:nvPr/>
        </p:nvCxnSpPr>
        <p:spPr>
          <a:xfrm>
            <a:off x="3179444" y="6244734"/>
            <a:ext cx="178871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78" name="1077 Rectángulo redondeado"/>
          <p:cNvSpPr/>
          <p:nvPr/>
        </p:nvSpPr>
        <p:spPr>
          <a:xfrm>
            <a:off x="3328853" y="5239158"/>
            <a:ext cx="1932331" cy="36004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T= tiempo </a:t>
            </a:r>
            <a:endParaRPr lang="es-CL" dirty="0"/>
          </a:p>
        </p:txBody>
      </p:sp>
      <p:sp>
        <p:nvSpPr>
          <p:cNvPr id="1079" name="1078 Rectángulo redondeado"/>
          <p:cNvSpPr/>
          <p:nvPr/>
        </p:nvSpPr>
        <p:spPr>
          <a:xfrm>
            <a:off x="6081710" y="5328983"/>
            <a:ext cx="1932331" cy="50562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/>
              <a:t>g</a:t>
            </a:r>
            <a:r>
              <a:rPr lang="es-CL" dirty="0" smtClean="0"/>
              <a:t> = gravedad (9.8 ≈ 10 m/s</a:t>
            </a:r>
            <a:r>
              <a:rPr lang="es-CL" sz="1050" dirty="0" smtClean="0"/>
              <a:t>2</a:t>
            </a:r>
            <a:r>
              <a:rPr lang="es-CL" dirty="0" smtClean="0"/>
              <a:t>)</a:t>
            </a:r>
            <a:endParaRPr lang="es-CL" dirty="0"/>
          </a:p>
        </p:txBody>
      </p:sp>
      <p:cxnSp>
        <p:nvCxnSpPr>
          <p:cNvPr id="6" name="Conector recto de flecha 5"/>
          <p:cNvCxnSpPr/>
          <p:nvPr/>
        </p:nvCxnSpPr>
        <p:spPr>
          <a:xfrm>
            <a:off x="827584" y="4992654"/>
            <a:ext cx="450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de flecha 8"/>
          <p:cNvCxnSpPr/>
          <p:nvPr/>
        </p:nvCxnSpPr>
        <p:spPr>
          <a:xfrm>
            <a:off x="1278172" y="4139386"/>
            <a:ext cx="5760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/>
          <p:cNvCxnSpPr/>
          <p:nvPr/>
        </p:nvCxnSpPr>
        <p:spPr>
          <a:xfrm>
            <a:off x="1995919" y="3457118"/>
            <a:ext cx="9361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de flecha 15"/>
          <p:cNvCxnSpPr/>
          <p:nvPr/>
        </p:nvCxnSpPr>
        <p:spPr>
          <a:xfrm>
            <a:off x="4152545" y="3158970"/>
            <a:ext cx="6480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de flecha 29"/>
          <p:cNvCxnSpPr/>
          <p:nvPr/>
        </p:nvCxnSpPr>
        <p:spPr>
          <a:xfrm>
            <a:off x="4861473" y="3529092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24" name="Conector recto de flecha 1023"/>
          <p:cNvCxnSpPr/>
          <p:nvPr/>
        </p:nvCxnSpPr>
        <p:spPr>
          <a:xfrm>
            <a:off x="5480850" y="4139386"/>
            <a:ext cx="4576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1" name="Conector recto de flecha 1030"/>
          <p:cNvCxnSpPr/>
          <p:nvPr/>
        </p:nvCxnSpPr>
        <p:spPr>
          <a:xfrm flipV="1">
            <a:off x="5580112" y="6341689"/>
            <a:ext cx="0" cy="3595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34" name="Conector recto de flecha 1033"/>
          <p:cNvCxnSpPr/>
          <p:nvPr/>
        </p:nvCxnSpPr>
        <p:spPr>
          <a:xfrm flipV="1">
            <a:off x="5291188" y="6174581"/>
            <a:ext cx="50159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39" name="Nube 1038"/>
          <p:cNvSpPr/>
          <p:nvPr/>
        </p:nvSpPr>
        <p:spPr>
          <a:xfrm>
            <a:off x="5827616" y="5910123"/>
            <a:ext cx="2399612" cy="813667"/>
          </a:xfrm>
          <a:prstGeom prst="cloud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smtClean="0"/>
              <a:t>Subida: -g</a:t>
            </a:r>
          </a:p>
          <a:p>
            <a:pPr algn="ctr"/>
            <a:r>
              <a:rPr lang="es-CL" dirty="0" smtClean="0"/>
              <a:t>Bajada: +g</a:t>
            </a:r>
            <a:endParaRPr lang="es-CL" dirty="0"/>
          </a:p>
        </p:txBody>
      </p:sp>
      <p:sp>
        <p:nvSpPr>
          <p:cNvPr id="1046" name="Arco 1045"/>
          <p:cNvSpPr/>
          <p:nvPr/>
        </p:nvSpPr>
        <p:spPr>
          <a:xfrm>
            <a:off x="763850" y="4689559"/>
            <a:ext cx="440243" cy="555541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1048" name="Imagen 104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19494" y="4788151"/>
            <a:ext cx="209749" cy="204587"/>
          </a:xfrm>
          <a:prstGeom prst="rect">
            <a:avLst/>
          </a:prstGeom>
        </p:spPr>
      </p:pic>
      <p:sp>
        <p:nvSpPr>
          <p:cNvPr id="1051" name="Rectángulo redondeado 1050"/>
          <p:cNvSpPr/>
          <p:nvPr/>
        </p:nvSpPr>
        <p:spPr>
          <a:xfrm>
            <a:off x="162048" y="5310078"/>
            <a:ext cx="2232248" cy="36289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dirty="0" err="1"/>
              <a:t>h</a:t>
            </a:r>
            <a:r>
              <a:rPr lang="es-CL" dirty="0" err="1" smtClean="0"/>
              <a:t>o</a:t>
            </a:r>
            <a:r>
              <a:rPr lang="es-CL" dirty="0" smtClean="0"/>
              <a:t> (altura inicial)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68653013"/>
      </p:ext>
    </p:extLst>
  </p:cSld>
  <p:clrMapOvr>
    <a:masterClrMapping/>
  </p:clrMapOvr>
  <p:transition spd="med"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1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3" grpId="0" animBg="1"/>
      <p:bldP spid="1047" grpId="0" animBg="1"/>
      <p:bldP spid="1056" grpId="0" animBg="1"/>
      <p:bldP spid="1057" grpId="0" animBg="1"/>
      <p:bldP spid="1058" grpId="0" animBg="1"/>
      <p:bldP spid="1060" grpId="0" animBg="1"/>
      <p:bldP spid="1061" grpId="0" animBg="1"/>
      <p:bldP spid="1064" grpId="0" animBg="1"/>
      <p:bldP spid="1065" grpId="0" animBg="1"/>
      <p:bldP spid="1078" grpId="0" animBg="1"/>
      <p:bldP spid="1079" grpId="0" animBg="1"/>
      <p:bldP spid="1039" grpId="0" animBg="1"/>
      <p:bldP spid="105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738</TotalTime>
  <Words>947</Words>
  <Application>Microsoft Office PowerPoint</Application>
  <PresentationFormat>Presentación en pantalla (4:3)</PresentationFormat>
  <Paragraphs>162</Paragraphs>
  <Slides>16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Mirador</vt:lpstr>
      <vt:lpstr>Lanzamiento de Proyectiles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En resumen</vt:lpstr>
      <vt:lpstr>En resumen</vt:lpstr>
      <vt:lpstr>Problema:</vt:lpstr>
      <vt:lpstr>  </vt:lpstr>
      <vt:lpstr>Alcance Máximo.</vt:lpstr>
      <vt:lpstr>Alcance Máximo y tiempo de vuelo.</vt:lpstr>
      <vt:lpstr>Altura Máxima</vt:lpstr>
      <vt:lpstr>Velocidad a los 30s</vt:lpstr>
      <vt:lpstr>La Velocidad y rapidez al cabo de los 20s.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Lanzamiento de Proyectiles</dc:title>
  <dc:creator>Familia</dc:creator>
  <cp:lastModifiedBy>Daniel Montoya</cp:lastModifiedBy>
  <cp:revision>45</cp:revision>
  <dcterms:created xsi:type="dcterms:W3CDTF">2014-04-19T19:08:14Z</dcterms:created>
  <dcterms:modified xsi:type="dcterms:W3CDTF">2014-04-22T12:00:59Z</dcterms:modified>
</cp:coreProperties>
</file>